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05" r:id="rId2"/>
    <p:sldId id="294" r:id="rId3"/>
    <p:sldId id="298" r:id="rId4"/>
    <p:sldId id="286" r:id="rId5"/>
    <p:sldId id="299" r:id="rId6"/>
    <p:sldId id="300" r:id="rId7"/>
    <p:sldId id="304" r:id="rId8"/>
    <p:sldId id="301" r:id="rId9"/>
    <p:sldId id="303" r:id="rId10"/>
    <p:sldId id="256" r:id="rId11"/>
  </p:sldIdLst>
  <p:sldSz cx="7620000" cy="5715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2B70E87-8880-432C-A795-04E050D9CF90}">
          <p14:sldIdLst>
            <p14:sldId id="305"/>
            <p14:sldId id="294"/>
            <p14:sldId id="298"/>
            <p14:sldId id="286"/>
            <p14:sldId id="299"/>
            <p14:sldId id="300"/>
            <p14:sldId id="304"/>
            <p14:sldId id="301"/>
            <p14:sldId id="303"/>
          </p14:sldIdLst>
        </p14:section>
        <p14:section name="Раздел без заголовка" id="{19D714F4-44D4-4EAC-A158-4992FED80CA4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400" userDrawn="1">
          <p15:clr>
            <a:srgbClr val="A4A3A4"/>
          </p15:clr>
        </p15:guide>
        <p15:guide id="3" orient="horz" pos="18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3" userDrawn="1">
          <p15:clr>
            <a:srgbClr val="A4A3A4"/>
          </p15:clr>
        </p15:guide>
        <p15:guide id="2" pos="2121" userDrawn="1">
          <p15:clr>
            <a:srgbClr val="A4A3A4"/>
          </p15:clr>
        </p15:guide>
        <p15:guide id="3" orient="horz" pos="3125" userDrawn="1">
          <p15:clr>
            <a:srgbClr val="A4A3A4"/>
          </p15:clr>
        </p15:guide>
        <p15:guide id="4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ухбатуллина Елена Валерьевна" initials="ТЕВ" lastIdx="13" clrIdx="0">
    <p:extLst>
      <p:ext uri="{19B8F6BF-5375-455C-9EA6-DF929625EA0E}">
        <p15:presenceInfo xmlns:p15="http://schemas.microsoft.com/office/powerpoint/2012/main" userId="S-1-5-21-3459247-3763285414-3421907777-28153" providerId="AD"/>
      </p:ext>
    </p:extLst>
  </p:cmAuthor>
  <p:cmAuthor id="2" name="Симакова Светлана Викторовна" initials="ССВ" lastIdx="1" clrIdx="1">
    <p:extLst>
      <p:ext uri="{19B8F6BF-5375-455C-9EA6-DF929625EA0E}">
        <p15:presenceInfo xmlns:p15="http://schemas.microsoft.com/office/powerpoint/2012/main" userId="S-1-5-21-3459247-3763285414-3421907777-291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7F6"/>
    <a:srgbClr val="CC9900"/>
    <a:srgbClr val="FFE8A7"/>
    <a:srgbClr val="FFE59B"/>
    <a:srgbClr val="FFDDDD"/>
    <a:srgbClr val="FFC9C9"/>
    <a:srgbClr val="FF0000"/>
    <a:srgbClr val="AC7F00"/>
    <a:srgbClr val="FFABAB"/>
    <a:srgbClr val="C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249" autoAdjust="0"/>
  </p:normalViewPr>
  <p:slideViewPr>
    <p:cSldViewPr>
      <p:cViewPr varScale="1">
        <p:scale>
          <a:sx n="139" d="100"/>
          <a:sy n="139" d="100"/>
        </p:scale>
        <p:origin x="1470" y="102"/>
      </p:cViewPr>
      <p:guideLst>
        <p:guide orient="horz" pos="2160"/>
        <p:guide pos="2400"/>
        <p:guide orient="horz" pos="180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894"/>
    </p:cViewPr>
  </p:sorterViewPr>
  <p:notesViewPr>
    <p:cSldViewPr>
      <p:cViewPr>
        <p:scale>
          <a:sx n="62" d="100"/>
          <a:sy n="62" d="100"/>
        </p:scale>
        <p:origin x="-3426" y="-162"/>
      </p:cViewPr>
      <p:guideLst>
        <p:guide orient="horz" pos="3103"/>
        <p:guide pos="2121"/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35214521618811"/>
          <c:y val="3.5410583493847306E-2"/>
          <c:w val="0.9561566430084707"/>
          <c:h val="0.9172651836646913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</c:spPr>
          <c:dPt>
            <c:idx val="0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363-478F-AC5B-64DE43A094FA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363-478F-AC5B-64DE43A094FA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363-478F-AC5B-64DE43A094FA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363-478F-AC5B-64DE43A094FA}"/>
              </c:ext>
            </c:extLst>
          </c:dPt>
          <c:cat>
            <c:numRef>
              <c:f>Лист1!$A$2</c:f>
              <c:numCache>
                <c:formatCode>General</c:formatCode>
                <c:ptCount val="1"/>
                <c:pt idx="0">
                  <c:v>1</c:v>
                </c:pt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363-478F-AC5B-64DE43A094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506198125003516E-2"/>
          <c:y val="3.5410629150847577E-2"/>
          <c:w val="0.9561566430084707"/>
          <c:h val="0.9172651836646913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ИСТОЧНИКИ ФИНАНСИРОВАНИЯ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363-478F-AC5B-64DE43A094FA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363-478F-AC5B-64DE43A094FA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363-478F-AC5B-64DE43A094F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363-478F-AC5B-64DE43A094FA}"/>
              </c:ext>
            </c:extLst>
          </c:dPt>
          <c:cat>
            <c:strRef>
              <c:f>Лист1!$A$2:$A$4</c:f>
              <c:strCache>
                <c:ptCount val="3"/>
                <c:pt idx="0">
                  <c:v>федеральный бюджет</c:v>
                </c:pt>
                <c:pt idx="1">
                  <c:v>Бюджет СО</c:v>
                </c:pt>
                <c:pt idx="2">
                  <c:v>внебюджетные источники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34.273000000000003</c:v>
                </c:pt>
                <c:pt idx="1">
                  <c:v>95.046000000000006</c:v>
                </c:pt>
                <c:pt idx="2">
                  <c:v>23.57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363-478F-AC5B-64DE43A094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3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506198125003516E-2"/>
          <c:y val="3.5410629150847577E-2"/>
          <c:w val="0.9561566430084707"/>
          <c:h val="0.9172651836646913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363-478F-AC5B-64DE43A094FA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363-478F-AC5B-64DE43A094FA}"/>
              </c:ext>
            </c:extLst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363-478F-AC5B-64DE43A094FA}"/>
              </c:ext>
            </c:extLst>
          </c:dPt>
          <c:dPt>
            <c:idx val="3"/>
            <c:bubble3D val="0"/>
            <c:spPr>
              <a:solidFill>
                <a:srgbClr val="30548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363-478F-AC5B-64DE43A094FA}"/>
              </c:ext>
            </c:extLst>
          </c:dPt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363-478F-AC5B-64DE43A094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6248" cy="496573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826" y="3"/>
            <a:ext cx="2946247" cy="496573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r">
              <a:defRPr sz="1200"/>
            </a:lvl1pPr>
          </a:lstStyle>
          <a:p>
            <a:fld id="{521FC574-C371-4BF8-88A7-5A51D928CCDC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28472"/>
            <a:ext cx="2946248" cy="496571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826" y="9428472"/>
            <a:ext cx="2946247" cy="496571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r">
              <a:defRPr sz="1200"/>
            </a:lvl1pPr>
          </a:lstStyle>
          <a:p>
            <a:fld id="{33B4554A-CFE9-482E-B338-4951BFCE1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843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185" cy="496650"/>
          </a:xfrm>
          <a:prstGeom prst="rect">
            <a:avLst/>
          </a:prstGeom>
        </p:spPr>
        <p:txBody>
          <a:bodyPr vert="horz" lIns="91220" tIns="45610" rIns="91220" bIns="4561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910" y="2"/>
            <a:ext cx="2945185" cy="496650"/>
          </a:xfrm>
          <a:prstGeom prst="rect">
            <a:avLst/>
          </a:prstGeom>
        </p:spPr>
        <p:txBody>
          <a:bodyPr vert="horz" lIns="91220" tIns="45610" rIns="91220" bIns="45610" rtlCol="0"/>
          <a:lstStyle>
            <a:lvl1pPr algn="r">
              <a:defRPr sz="1200"/>
            </a:lvl1pPr>
          </a:lstStyle>
          <a:p>
            <a:fld id="{330E62A3-88BC-4583-A97A-373D42373A6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72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20" tIns="45610" rIns="91220" bIns="4561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297" y="4715791"/>
            <a:ext cx="5439088" cy="4466670"/>
          </a:xfrm>
          <a:prstGeom prst="rect">
            <a:avLst/>
          </a:prstGeom>
        </p:spPr>
        <p:txBody>
          <a:bodyPr vert="horz" lIns="91220" tIns="45610" rIns="91220" bIns="4561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28402"/>
            <a:ext cx="2945185" cy="496650"/>
          </a:xfrm>
          <a:prstGeom prst="rect">
            <a:avLst/>
          </a:prstGeom>
        </p:spPr>
        <p:txBody>
          <a:bodyPr vert="horz" lIns="91220" tIns="45610" rIns="91220" bIns="456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910" y="9428402"/>
            <a:ext cx="2945185" cy="496650"/>
          </a:xfrm>
          <a:prstGeom prst="rect">
            <a:avLst/>
          </a:prstGeom>
        </p:spPr>
        <p:txBody>
          <a:bodyPr vert="horz" lIns="91220" tIns="45610" rIns="91220" bIns="45610" rtlCol="0" anchor="b"/>
          <a:lstStyle>
            <a:lvl1pPr algn="r">
              <a:defRPr sz="1200"/>
            </a:lvl1pPr>
          </a:lstStyle>
          <a:p>
            <a:fld id="{70233168-41B7-41CF-85E0-6401770B42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789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67287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33168-41B7-41CF-85E0-6401770B425B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47089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67287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33168-41B7-41CF-85E0-6401770B425B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7384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6913"/>
            <a:ext cx="4656138" cy="34925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33168-41B7-41CF-85E0-6401770B425B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880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6913"/>
            <a:ext cx="4656138" cy="34925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33168-41B7-41CF-85E0-6401770B425B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592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6913"/>
            <a:ext cx="4656138" cy="34925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33168-41B7-41CF-85E0-6401770B425B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119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6913"/>
            <a:ext cx="4656138" cy="34925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33168-41B7-41CF-85E0-6401770B425B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74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6913"/>
            <a:ext cx="4656138" cy="34925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33168-41B7-41CF-85E0-6401770B425B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0389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6913"/>
            <a:ext cx="4656138" cy="34925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33168-41B7-41CF-85E0-6401770B425B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2196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6913"/>
            <a:ext cx="4656138" cy="34925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33168-41B7-41CF-85E0-6401770B425B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597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6913"/>
            <a:ext cx="4656138" cy="34925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33168-41B7-41CF-85E0-6401770B425B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31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500" y="1117310"/>
            <a:ext cx="6477000" cy="1883071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238500"/>
            <a:ext cx="53340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5296963"/>
            <a:ext cx="848713" cy="30427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4F16D-7383-4509-9A23-0F1D2DECF355}" type="datetime1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29780" y="5296963"/>
            <a:ext cx="4200467" cy="30427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Совещание Губернатора с Главами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30280" y="5296963"/>
            <a:ext cx="908720" cy="30427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BFED6-8C9F-4CED-B4CD-29CAA91244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640" y="157204"/>
            <a:ext cx="6858000" cy="480053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817275"/>
            <a:ext cx="7046640" cy="438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5377783"/>
            <a:ext cx="848713" cy="2234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2B092-06CE-47BE-BD2C-5B0565BD4271}" type="datetime1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03501" y="5377783"/>
            <a:ext cx="2413000" cy="2234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Совещание Губернатора с Главами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630313" y="5377780"/>
            <a:ext cx="797327" cy="22065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56A82-E3D6-477D-9131-DAAAB66F7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648" y="228865"/>
            <a:ext cx="6609353" cy="468396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333501"/>
            <a:ext cx="33655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73501" y="1333501"/>
            <a:ext cx="33655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5F1E8-8CD1-4846-A98E-EA681CFAEE0C}" type="datetime1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Совещание Губернатора с Главами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17ED1-6548-46D7-A792-EC1A3B22D8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0E6FB-DF25-4BB6-AC42-A08317CE2070}" type="datetime1">
              <a:rPr lang="ru-RU" smtClean="0"/>
              <a:t>12.03.2020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Совещание Губернатора с Главами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89778-F262-4D6E-96A2-52376DCA9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81000" y="1057304"/>
            <a:ext cx="6858000" cy="240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81001" y="5296963"/>
            <a:ext cx="1778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06A17F-CA54-4FE8-A60A-8543DD86DB52}" type="datetime1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03501" y="5296963"/>
            <a:ext cx="2413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Совещание Губернатора с Главами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61000" y="5296963"/>
            <a:ext cx="1778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F587E7-CDD7-4AA2-BB59-9CC9F30D4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7" name="Рисунок 6" descr="Гербик - скромный.gif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" y="0"/>
            <a:ext cx="869673" cy="7126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5pPr>
      <a:lvl6pPr marL="380981" algn="ctr" rtl="0" fontAlgn="base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6pPr>
      <a:lvl7pPr marL="761962" algn="ctr" rtl="0" fontAlgn="base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7pPr>
      <a:lvl8pPr marL="1142943" algn="ctr" rtl="0" fontAlgn="base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8pPr>
      <a:lvl9pPr marL="1523924" algn="ctr" rtl="0" fontAlgn="base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9pPr>
    </p:titleStyle>
    <p:bodyStyle>
      <a:lvl1pPr marL="285735" indent="-28573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9094" indent="-2381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52452" indent="-1904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33" indent="-1904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14414" indent="-1904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5395" indent="-190490" algn="l" defTabSz="761962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6376" indent="-190490" algn="l" defTabSz="761962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7357" indent="-190490" algn="l" defTabSz="761962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8338" indent="-190490" algn="l" defTabSz="761962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6196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1" algn="l" defTabSz="76196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62" algn="l" defTabSz="76196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43" algn="l" defTabSz="76196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24" algn="l" defTabSz="76196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05" algn="l" defTabSz="76196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886" algn="l" defTabSz="76196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67" algn="l" defTabSz="76196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47" algn="l" defTabSz="76196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chart" Target="../charts/chart1.xm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chart" Target="../charts/chart2.xml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6.png"/><Relationship Id="rId5" Type="http://schemas.openxmlformats.org/officeDocument/2006/relationships/image" Target="../media/image21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6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13" Type="http://schemas.openxmlformats.org/officeDocument/2006/relationships/image" Target="../media/image8.png"/><Relationship Id="rId18" Type="http://schemas.openxmlformats.org/officeDocument/2006/relationships/image" Target="../media/image43.png"/><Relationship Id="rId3" Type="http://schemas.openxmlformats.org/officeDocument/2006/relationships/chart" Target="../charts/chart3.xml"/><Relationship Id="rId7" Type="http://schemas.openxmlformats.org/officeDocument/2006/relationships/image" Target="../media/image35.png"/><Relationship Id="rId12" Type="http://schemas.openxmlformats.org/officeDocument/2006/relationships/image" Target="../media/image38.png"/><Relationship Id="rId17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11" Type="http://schemas.openxmlformats.org/officeDocument/2006/relationships/image" Target="../media/image37.png"/><Relationship Id="rId5" Type="http://schemas.openxmlformats.org/officeDocument/2006/relationships/image" Target="../media/image33.png"/><Relationship Id="rId15" Type="http://schemas.openxmlformats.org/officeDocument/2006/relationships/image" Target="../media/image40.png"/><Relationship Id="rId10" Type="http://schemas.openxmlformats.org/officeDocument/2006/relationships/image" Target="../media/image36.png"/><Relationship Id="rId4" Type="http://schemas.openxmlformats.org/officeDocument/2006/relationships/image" Target="../media/image32.jpeg"/><Relationship Id="rId9" Type="http://schemas.openxmlformats.org/officeDocument/2006/relationships/image" Target="../media/image13.png"/><Relationship Id="rId1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orage.inovaco.ru/media/project_mo_99/e4/e3/33/8d/ad/7c/pyatiletk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67"/>
          <a:stretch/>
        </p:blipFill>
        <p:spPr bwMode="auto">
          <a:xfrm>
            <a:off x="137592" y="797344"/>
            <a:ext cx="2448272" cy="350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0" y="5233764"/>
            <a:ext cx="7628376" cy="481236"/>
          </a:xfrm>
          <a:prstGeom prst="rect">
            <a:avLst/>
          </a:prstGeom>
          <a:solidFill>
            <a:srgbClr val="305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8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pc="500" dirty="0">
                <a:solidFill>
                  <a:schemeClr val="bg1"/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МАТЕРИАЛЫ ДЛЯ ОБЩЕСТВЕННОГО ОБСУЖДЕНИЯ</a:t>
            </a:r>
            <a:endParaRPr lang="ru-RU" b="1" spc="500" dirty="0">
              <a:solidFill>
                <a:schemeClr val="bg1"/>
              </a:solidFill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>
              <a:lnSpc>
                <a:spcPts val="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spc="500" dirty="0" smtClean="0">
                <a:solidFill>
                  <a:schemeClr val="bg1"/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МАРТ </a:t>
            </a:r>
            <a:r>
              <a:rPr lang="ru-RU" sz="1200" spc="500" dirty="0">
                <a:solidFill>
                  <a:schemeClr val="bg1"/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2020 ГОДА</a:t>
            </a:r>
            <a:endParaRPr lang="ru-RU" sz="1200" b="1" spc="500" dirty="0">
              <a:solidFill>
                <a:schemeClr val="bg1"/>
              </a:solidFill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C565AE0-7BCE-4801-AF21-094FB27D7A71}"/>
              </a:ext>
            </a:extLst>
          </p:cNvPr>
          <p:cNvSpPr/>
          <p:nvPr/>
        </p:nvSpPr>
        <p:spPr>
          <a:xfrm flipH="1">
            <a:off x="2522232" y="1542941"/>
            <a:ext cx="5106144" cy="201593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ru-RU" sz="4000" b="1" spc="200" dirty="0" smtClean="0">
                <a:solidFill>
                  <a:schemeClr val="tx2"/>
                </a:solidFill>
                <a:latin typeface="Bahnschrift SemiBold SemiConden" panose="020B0502040204020203" pitchFamily="34" charset="0"/>
                <a:cs typeface="CordiaUPC" panose="020B0502040204020203" pitchFamily="34" charset="-34"/>
              </a:rPr>
              <a:t>от Послания Президента к</a:t>
            </a:r>
          </a:p>
          <a:p>
            <a:pPr>
              <a:lnSpc>
                <a:spcPts val="5000"/>
              </a:lnSpc>
            </a:pPr>
            <a:r>
              <a:rPr lang="ru-RU" sz="4000" b="1" spc="200" dirty="0" smtClean="0">
                <a:solidFill>
                  <a:schemeClr val="tx2"/>
                </a:solidFill>
                <a:latin typeface="Bahnschrift SemiBold SemiConden" panose="020B0502040204020203" pitchFamily="34" charset="0"/>
                <a:cs typeface="CordiaUPC" panose="020B0502040204020203" pitchFamily="34" charset="-34"/>
              </a:rPr>
              <a:t>Пятилетке развития</a:t>
            </a:r>
            <a:endParaRPr lang="ru-RU" sz="4000" b="1" spc="200" dirty="0">
              <a:solidFill>
                <a:schemeClr val="tx2"/>
              </a:solidFill>
              <a:latin typeface="Bahnschrift SemiBold SemiConden" panose="020B0502040204020203" pitchFamily="34" charset="0"/>
              <a:cs typeface="CordiaUPC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5482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orage.inovaco.ru/media/project_mo_99/e4/e3/33/8d/ad/7c/pyatiletk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86"/>
          <a:stretch/>
        </p:blipFill>
        <p:spPr bwMode="auto">
          <a:xfrm>
            <a:off x="65584" y="1561356"/>
            <a:ext cx="1635700" cy="227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76200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spc="3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ПРЕДЛАГАЕТСЯ: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3776" y="651540"/>
            <a:ext cx="5826224" cy="49457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24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Поддержать</a:t>
            </a:r>
            <a:r>
              <a:rPr lang="ru-RU" sz="24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 внесение поправок</a:t>
            </a:r>
            <a:br>
              <a:rPr lang="ru-RU" sz="2400" dirty="0" smtClean="0">
                <a:solidFill>
                  <a:schemeClr val="tx2"/>
                </a:solidFill>
                <a:latin typeface="Century Gothic" panose="020B0502020202020204" pitchFamily="34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в Конституцию РФ.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2400" b="1" dirty="0">
                <a:solidFill>
                  <a:schemeClr val="tx2"/>
                </a:solidFill>
                <a:latin typeface="Century Gothic" panose="020B0502020202020204" pitchFamily="34" charset="0"/>
              </a:rPr>
              <a:t>Поддержать </a:t>
            </a:r>
            <a:r>
              <a:rPr lang="ru-RU" sz="24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внесение корректировок в социальную и экономическую политику РФ.</a:t>
            </a:r>
            <a:endParaRPr lang="ru-RU" sz="2400" dirty="0">
              <a:solidFill>
                <a:schemeClr val="tx2"/>
              </a:solidFill>
              <a:latin typeface="Century Gothic" panose="020B050202020202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24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Всенародно обсудить</a:t>
            </a:r>
            <a:r>
              <a:rPr lang="ru-RU" sz="24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 необходимые корректировки в ход «Пятилетки развития».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AutoNum type="arabicPeriod"/>
            </a:pPr>
            <a:r>
              <a:rPr lang="ru-RU" sz="24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Подготовить наказы </a:t>
            </a:r>
            <a:r>
              <a:rPr lang="ru-RU" sz="24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в программу развития нашей области на следующие 5 лет </a:t>
            </a:r>
            <a:br>
              <a:rPr lang="ru-RU" sz="2400" dirty="0" smtClean="0">
                <a:solidFill>
                  <a:schemeClr val="tx2"/>
                </a:solidFill>
                <a:latin typeface="Century Gothic" panose="020B0502020202020204" pitchFamily="34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(</a:t>
            </a:r>
            <a:r>
              <a:rPr lang="ru-RU" sz="24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в новую «Пятилетку»</a:t>
            </a:r>
            <a:r>
              <a:rPr lang="ru-RU" sz="24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).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CC565AE0-7BCE-4801-AF21-094FB27D7A71}"/>
              </a:ext>
            </a:extLst>
          </p:cNvPr>
          <p:cNvSpPr/>
          <p:nvPr/>
        </p:nvSpPr>
        <p:spPr>
          <a:xfrm flipH="1">
            <a:off x="65584" y="3663129"/>
            <a:ext cx="1512168" cy="46038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ru-RU" sz="1400" b="1" spc="200" dirty="0">
                <a:solidFill>
                  <a:schemeClr val="tx2"/>
                </a:solidFill>
                <a:latin typeface="Bahnschrift SemiBold SemiConden" panose="020B0502040204020203" pitchFamily="34" charset="0"/>
                <a:cs typeface="CordiaUPC" panose="020B0502040204020203" pitchFamily="34" charset="-34"/>
              </a:rPr>
              <a:t>ПЯТИЛЕТКА</a:t>
            </a:r>
          </a:p>
          <a:p>
            <a:pPr algn="ctr">
              <a:lnSpc>
                <a:spcPts val="1400"/>
              </a:lnSpc>
            </a:pPr>
            <a:r>
              <a:rPr lang="ru-RU" sz="1400" b="1" spc="200" dirty="0">
                <a:solidFill>
                  <a:schemeClr val="tx2"/>
                </a:solidFill>
                <a:latin typeface="Bahnschrift SemiBold SemiConden" panose="020B0502040204020203" pitchFamily="34" charset="0"/>
                <a:cs typeface="CordiaUPC" panose="020B0502040204020203" pitchFamily="34" charset="-34"/>
              </a:rPr>
              <a:t>РАЗВИТИЯ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78854" y="5355581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10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9200" y="3237985"/>
            <a:ext cx="491056" cy="492981"/>
          </a:xfrm>
          <a:prstGeom prst="rect">
            <a:avLst/>
          </a:prstGeom>
        </p:spPr>
      </p:pic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1045381161"/>
              </p:ext>
            </p:extLst>
          </p:nvPr>
        </p:nvGraphicFramePr>
        <p:xfrm>
          <a:off x="2153816" y="2549564"/>
          <a:ext cx="3168352" cy="2608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8" name="Прямоугольник 57"/>
          <p:cNvSpPr/>
          <p:nvPr/>
        </p:nvSpPr>
        <p:spPr>
          <a:xfrm>
            <a:off x="972" y="-1"/>
            <a:ext cx="2512884" cy="471779"/>
          </a:xfrm>
          <a:prstGeom prst="rect">
            <a:avLst/>
          </a:prstGeom>
          <a:solidFill>
            <a:srgbClr val="30548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СОЦИАЛЬНАЯ</a:t>
            </a:r>
          </a:p>
          <a:p>
            <a:r>
              <a:rPr lang="ru-RU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СФЕРА</a:t>
            </a:r>
            <a:endParaRPr lang="ru-RU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106144" y="0"/>
            <a:ext cx="2513856" cy="47177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ЭКОНОМИЧЕСКИЙ</a:t>
            </a:r>
          </a:p>
          <a:p>
            <a:pPr algn="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РОСТ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3434382" y="3046521"/>
            <a:ext cx="1472026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rgbClr val="FF0000"/>
                </a:solidFill>
                <a:latin typeface="Century Gothic" panose="020B0502020202020204" pitchFamily="34" charset="0"/>
              </a:rPr>
              <a:t>Послание Президента Федеральному собранию РФ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2553070" y="-1117"/>
            <a:ext cx="2513857" cy="471778"/>
          </a:xfrm>
          <a:prstGeom prst="rect">
            <a:avLst/>
          </a:prstGeom>
          <a:solidFill>
            <a:srgbClr val="CC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КОМФОРТНАЯ СРЕДА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ДЛЯ ЖИЗНИ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09500" y="501775"/>
            <a:ext cx="787331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1,7</a:t>
            </a:r>
            <a:endParaRPr lang="ru-RU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922248" y="549653"/>
            <a:ext cx="1584176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число рождений, приходящихся на одну женщину</a:t>
            </a:r>
            <a:endParaRPr lang="ru-RU" sz="800" dirty="0">
              <a:solidFill>
                <a:schemeClr val="tx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97832" y="3974388"/>
            <a:ext cx="3024336" cy="1092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0" y="3794287"/>
            <a:ext cx="7620000" cy="4154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1400" spc="600" dirty="0">
                <a:solidFill>
                  <a:schemeClr val="bg1"/>
                </a:solidFill>
                <a:latin typeface="Century Gothic" panose="020B0502020202020204" pitchFamily="34" charset="0"/>
              </a:rPr>
              <a:t>МАСШТАБНЫЕ НАЦИОНАЛЬНЫЕ ЗАДАЧИ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98940" y="989853"/>
            <a:ext cx="631056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255</a:t>
            </a:r>
            <a:endParaRPr lang="ru-RU" sz="120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371351" y="1041150"/>
            <a:ext cx="1130635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новых мест в яслях к 2021 году</a:t>
            </a:r>
            <a:endParaRPr lang="ru-RU" sz="800" dirty="0">
              <a:solidFill>
                <a:schemeClr val="tx2"/>
              </a:solidFill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789" y="2497584"/>
            <a:ext cx="305041" cy="30971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963" y="653443"/>
            <a:ext cx="276722" cy="281438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 flipH="1">
            <a:off x="1868024" y="1043931"/>
            <a:ext cx="475785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r>
              <a:rPr lang="ru-RU" sz="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тыс.</a:t>
            </a:r>
          </a:p>
          <a:p>
            <a:pPr>
              <a:lnSpc>
                <a:spcPts val="800"/>
              </a:lnSpc>
            </a:pPr>
            <a:r>
              <a:rPr lang="ru-RU" sz="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мест</a:t>
            </a:r>
            <a:endParaRPr lang="ru-RU" sz="800" b="1" dirty="0">
              <a:solidFill>
                <a:schemeClr val="tx2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398940" y="1302833"/>
            <a:ext cx="631056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617</a:t>
            </a:r>
            <a:endParaRPr lang="ru-RU" sz="120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-47615" y="1354130"/>
            <a:ext cx="1549600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материнский капитал для семьи с двумя детьми</a:t>
            </a:r>
            <a:endParaRPr lang="ru-RU" sz="800" dirty="0">
              <a:solidFill>
                <a:schemeClr val="tx2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 flipH="1">
            <a:off x="1868023" y="1356911"/>
            <a:ext cx="628878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r>
              <a:rPr lang="ru-RU" sz="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тыс.</a:t>
            </a:r>
          </a:p>
          <a:p>
            <a:pPr>
              <a:lnSpc>
                <a:spcPts val="800"/>
              </a:lnSpc>
            </a:pPr>
            <a:r>
              <a:rPr lang="ru-RU" sz="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рублей</a:t>
            </a:r>
            <a:endParaRPr lang="ru-RU" sz="800" b="1" dirty="0">
              <a:solidFill>
                <a:schemeClr val="tx2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00472" y="2480008"/>
            <a:ext cx="194045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увеличение уровня зарплат учителей, врачей, бюджетников</a:t>
            </a:r>
            <a:endParaRPr lang="ru-RU" sz="800" dirty="0">
              <a:solidFill>
                <a:schemeClr val="tx2"/>
              </a:solidFill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603" y="2912841"/>
            <a:ext cx="275397" cy="277812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 flipH="1">
            <a:off x="400471" y="2854446"/>
            <a:ext cx="1997235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модернизация первичного звена (ремонт и оборудование районных больниц)</a:t>
            </a:r>
            <a:endParaRPr lang="ru-RU" sz="800" dirty="0">
              <a:solidFill>
                <a:schemeClr val="tx2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 flipH="1">
            <a:off x="136220" y="3248068"/>
            <a:ext cx="1369522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обеспеченность здравоохранения кадрами к 2024 году</a:t>
            </a:r>
            <a:endParaRPr lang="ru-RU" sz="800" dirty="0">
              <a:solidFill>
                <a:schemeClr val="tx2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399411" y="1645223"/>
            <a:ext cx="1093921" cy="22057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до 31 декабря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1399410" y="1723985"/>
            <a:ext cx="1042438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2023</a:t>
            </a:r>
            <a:r>
              <a:rPr lang="ru-RU" sz="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 года</a:t>
            </a:r>
          </a:p>
        </p:txBody>
      </p:sp>
      <p:sp>
        <p:nvSpPr>
          <p:cNvPr id="44" name="Прямоугольник 43"/>
          <p:cNvSpPr/>
          <p:nvPr/>
        </p:nvSpPr>
        <p:spPr>
          <a:xfrm flipH="1">
            <a:off x="-2" y="1723664"/>
            <a:ext cx="1500313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продление программы материнского капитала</a:t>
            </a:r>
            <a:endParaRPr lang="ru-RU" sz="800" dirty="0">
              <a:solidFill>
                <a:schemeClr val="tx2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399410" y="2050200"/>
            <a:ext cx="1042438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6%</a:t>
            </a:r>
            <a:r>
              <a:rPr lang="ru-RU" sz="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 годовых</a:t>
            </a:r>
          </a:p>
        </p:txBody>
      </p:sp>
      <p:sp>
        <p:nvSpPr>
          <p:cNvPr id="47" name="Прямоугольник 46"/>
          <p:cNvSpPr/>
          <p:nvPr/>
        </p:nvSpPr>
        <p:spPr>
          <a:xfrm flipH="1">
            <a:off x="-153" y="2050470"/>
            <a:ext cx="150031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ипотечная ставка для семей с двумя и более детьми</a:t>
            </a:r>
            <a:endParaRPr lang="ru-RU" sz="800" dirty="0">
              <a:solidFill>
                <a:schemeClr val="tx2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388675" y="3245104"/>
            <a:ext cx="851753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100%</a:t>
            </a:r>
            <a:endParaRPr lang="ru-RU" sz="800" b="1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Равнобедренный треугольник 60"/>
          <p:cNvSpPr/>
          <p:nvPr/>
        </p:nvSpPr>
        <p:spPr>
          <a:xfrm rot="10800000">
            <a:off x="43540" y="4311757"/>
            <a:ext cx="2427748" cy="34076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Равнобедренный треугольник 61"/>
          <p:cNvSpPr/>
          <p:nvPr/>
        </p:nvSpPr>
        <p:spPr>
          <a:xfrm rot="10800000">
            <a:off x="2594241" y="4312059"/>
            <a:ext cx="2427748" cy="34076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Равнобедренный треугольник 63"/>
          <p:cNvSpPr/>
          <p:nvPr/>
        </p:nvSpPr>
        <p:spPr>
          <a:xfrm rot="10800000">
            <a:off x="5144942" y="4312361"/>
            <a:ext cx="2427748" cy="34076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5529985" y="546175"/>
            <a:ext cx="2090015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создание рабочих мест,</a:t>
            </a:r>
            <a:endParaRPr lang="en-US" sz="8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ru-RU" sz="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развитие промышленности, сельского хозяйства и сферы услуг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46585" y="629359"/>
            <a:ext cx="279424" cy="300040"/>
          </a:xfrm>
          <a:prstGeom prst="rect">
            <a:avLst/>
          </a:prstGeom>
          <a:ln>
            <a:noFill/>
          </a:ln>
        </p:spPr>
      </p:pic>
      <p:sp>
        <p:nvSpPr>
          <p:cNvPr id="68" name="Прямоугольник 67"/>
          <p:cNvSpPr/>
          <p:nvPr/>
        </p:nvSpPr>
        <p:spPr>
          <a:xfrm>
            <a:off x="6780497" y="989853"/>
            <a:ext cx="839503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5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%</a:t>
            </a:r>
            <a:r>
              <a:rPr lang="ru-RU" sz="8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 в год</a:t>
            </a:r>
          </a:p>
        </p:txBody>
      </p:sp>
      <p:sp>
        <p:nvSpPr>
          <p:cNvPr id="69" name="Прямоугольник 68"/>
          <p:cNvSpPr/>
          <p:nvPr/>
        </p:nvSpPr>
        <p:spPr>
          <a:xfrm flipH="1">
            <a:off x="5408764" y="1041149"/>
            <a:ext cx="1466135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прирост инвестиций, начиная с 2020 года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6780497" y="1306139"/>
            <a:ext cx="839503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2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5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%</a:t>
            </a:r>
            <a:endParaRPr lang="ru-RU" sz="8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 flipH="1">
            <a:off x="5369968" y="1353142"/>
            <a:ext cx="1504930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доля инвестиций в ВВП к 2024 году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6780497" y="1667782"/>
            <a:ext cx="839503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20</a:t>
            </a:r>
            <a:r>
              <a:rPr lang="ru-RU" sz="8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 лет</a:t>
            </a:r>
          </a:p>
        </p:txBody>
      </p:sp>
      <p:sp>
        <p:nvSpPr>
          <p:cNvPr id="73" name="Прямоугольник 72"/>
          <p:cNvSpPr/>
          <p:nvPr/>
        </p:nvSpPr>
        <p:spPr>
          <a:xfrm flipH="1">
            <a:off x="4995801" y="1674592"/>
            <a:ext cx="1879095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мораторий на изменение налоговых условий для крупных проектов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6780497" y="2074264"/>
            <a:ext cx="839503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65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%</a:t>
            </a:r>
            <a:endParaRPr lang="ru-RU" sz="8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 flipH="1">
            <a:off x="5106143" y="2075125"/>
            <a:ext cx="1768749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компенсация региональных льгот по налогу на прибыль из федерального бюджета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529984" y="2854421"/>
            <a:ext cx="2098642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реформа контрольно-надзорной деятельности, внесение поправок, исключающих размытость «экономических составов» правонарушений	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5" name="Рисунок 54"/>
          <p:cNvPicPr>
            <a:picLocks noChangeAspect="1"/>
          </p:cNvPicPr>
          <p:nvPr/>
        </p:nvPicPr>
        <p:blipFill>
          <a:blip r:embed="rId9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43443" y="2528013"/>
            <a:ext cx="285225" cy="27268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9" name="Прямоугольник 78"/>
          <p:cNvSpPr/>
          <p:nvPr/>
        </p:nvSpPr>
        <p:spPr>
          <a:xfrm>
            <a:off x="2985554" y="545542"/>
            <a:ext cx="2065300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AC7F00"/>
                </a:solidFill>
                <a:latin typeface="Century Gothic" panose="020B0502020202020204" pitchFamily="34" charset="0"/>
              </a:rPr>
              <a:t>использование дополнительных средств (накопленные резервы ФНБ) </a:t>
            </a:r>
            <a:r>
              <a:rPr lang="ru-RU" sz="800">
                <a:solidFill>
                  <a:srgbClr val="AC7F00"/>
                </a:solidFill>
                <a:latin typeface="Century Gothic" panose="020B0502020202020204" pitchFamily="34" charset="0"/>
              </a:rPr>
              <a:t>для развития </a:t>
            </a:r>
            <a:r>
              <a:rPr lang="ru-RU" sz="800" dirty="0">
                <a:solidFill>
                  <a:srgbClr val="AC7F00"/>
                </a:solidFill>
                <a:latin typeface="Century Gothic" panose="020B0502020202020204" pitchFamily="34" charset="0"/>
              </a:rPr>
              <a:t>инфраструктуры</a:t>
            </a:r>
            <a:endParaRPr lang="ru-RU" sz="800" dirty="0">
              <a:solidFill>
                <a:srgbClr val="AC7F00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5529984" y="2499365"/>
            <a:ext cx="209001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долгосрочные и доступные кредиты для реального сектора экономики	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0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697750" y="629237"/>
            <a:ext cx="283828" cy="306503"/>
          </a:xfrm>
          <a:prstGeom prst="rect">
            <a:avLst/>
          </a:prstGeom>
          <a:ln>
            <a:noFill/>
          </a:ln>
        </p:spPr>
      </p:pic>
      <p:sp>
        <p:nvSpPr>
          <p:cNvPr id="81" name="Прямоугольник 80"/>
          <p:cNvSpPr/>
          <p:nvPr/>
        </p:nvSpPr>
        <p:spPr>
          <a:xfrm>
            <a:off x="3868635" y="1024705"/>
            <a:ext cx="517429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AC7F00"/>
                </a:solidFill>
                <a:latin typeface="Century Gothic" panose="020B0502020202020204" pitchFamily="34" charset="0"/>
              </a:rPr>
              <a:t>80</a:t>
            </a:r>
            <a:endParaRPr lang="ru-RU" sz="800" b="1" dirty="0">
              <a:solidFill>
                <a:srgbClr val="AC7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170040" y="1056702"/>
            <a:ext cx="880814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b="1" dirty="0">
                <a:solidFill>
                  <a:srgbClr val="AC7F00"/>
                </a:solidFill>
                <a:latin typeface="Century Gothic" panose="020B0502020202020204" pitchFamily="34" charset="0"/>
              </a:rPr>
              <a:t>крупнейших предприятий</a:t>
            </a:r>
          </a:p>
        </p:txBody>
      </p:sp>
      <p:sp>
        <p:nvSpPr>
          <p:cNvPr id="83" name="Прямоугольник 82"/>
          <p:cNvSpPr/>
          <p:nvPr/>
        </p:nvSpPr>
        <p:spPr>
          <a:xfrm flipH="1">
            <a:off x="2588815" y="1037125"/>
            <a:ext cx="1388501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rgbClr val="AC7F00"/>
                </a:solidFill>
                <a:latin typeface="Century Gothic" panose="020B0502020202020204" pitchFamily="34" charset="0"/>
              </a:rPr>
              <a:t>переход на наилучшие экологические технологии</a:t>
            </a:r>
            <a:endParaRPr lang="ru-RU" sz="800" dirty="0">
              <a:solidFill>
                <a:srgbClr val="AC7F00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 flipH="1">
            <a:off x="2992295" y="1457906"/>
            <a:ext cx="2058557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r>
              <a:rPr lang="ru-RU" sz="800" dirty="0">
                <a:solidFill>
                  <a:srgbClr val="AC7F00"/>
                </a:solidFill>
                <a:latin typeface="Century Gothic" panose="020B0502020202020204" pitchFamily="34" charset="0"/>
              </a:rPr>
              <a:t>снижение объема отходов, поступающих на полигон, переход на экономику замкнутого цикла</a:t>
            </a:r>
            <a:endParaRPr lang="ru-RU" sz="800" dirty="0">
              <a:solidFill>
                <a:srgbClr val="AC7F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1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04118" y="1486600"/>
            <a:ext cx="279651" cy="344867"/>
          </a:xfrm>
          <a:prstGeom prst="rect">
            <a:avLst/>
          </a:prstGeom>
        </p:spPr>
      </p:pic>
      <p:sp>
        <p:nvSpPr>
          <p:cNvPr id="85" name="Прямоугольник 84"/>
          <p:cNvSpPr/>
          <p:nvPr/>
        </p:nvSpPr>
        <p:spPr>
          <a:xfrm flipH="1">
            <a:off x="2981578" y="1898013"/>
            <a:ext cx="2069274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r>
              <a:rPr lang="ru-RU" sz="800" dirty="0">
                <a:solidFill>
                  <a:srgbClr val="AC7F00"/>
                </a:solidFill>
                <a:latin typeface="Century Gothic" panose="020B0502020202020204" pitchFamily="34" charset="0"/>
              </a:rPr>
              <a:t>цифровизация и бесплатный доступ к социально значимым российским интернет-сервисам</a:t>
            </a:r>
            <a:endParaRPr lang="ru-RU" sz="800" dirty="0">
              <a:solidFill>
                <a:srgbClr val="AC7F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17482" y="1971405"/>
            <a:ext cx="266038" cy="25704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76382" y="3061893"/>
            <a:ext cx="219345" cy="28674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3540" y="4741069"/>
            <a:ext cx="2416160" cy="92027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Century Gothic" panose="020B0502020202020204" pitchFamily="34" charset="0"/>
              </a:rPr>
              <a:t>Поправки </a:t>
            </a:r>
            <a:r>
              <a:rPr lang="ru-RU" sz="1400" dirty="0" smtClean="0">
                <a:latin typeface="Century Gothic" panose="020B0502020202020204" pitchFamily="34" charset="0"/>
              </a:rPr>
              <a:t>в Конституцию </a:t>
            </a:r>
            <a:r>
              <a:rPr lang="ru-RU" sz="1400" dirty="0">
                <a:latin typeface="Century Gothic" panose="020B0502020202020204" pitchFamily="34" charset="0"/>
              </a:rPr>
              <a:t>Российской Федерации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588815" y="4725543"/>
            <a:ext cx="2433175" cy="9357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Century Gothic" panose="020B0502020202020204" pitchFamily="34" charset="0"/>
              </a:rPr>
              <a:t>Корректировка социальной и экономической политики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5144941" y="4725544"/>
            <a:ext cx="2427749" cy="9357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Century Gothic" panose="020B0502020202020204" pitchFamily="34" charset="0"/>
              </a:rPr>
              <a:t>Изменения в исполнительной власти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115312" y="4312361"/>
            <a:ext cx="272616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  <a:endParaRPr lang="ru-RU" sz="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3669094" y="4314062"/>
            <a:ext cx="272616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  <a:endParaRPr lang="ru-RU" sz="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6222507" y="4317378"/>
            <a:ext cx="272616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  <a:endParaRPr lang="ru-RU" sz="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78" name="Прямая со стрелкой 77"/>
          <p:cNvCxnSpPr/>
          <p:nvPr/>
        </p:nvCxnSpPr>
        <p:spPr>
          <a:xfrm>
            <a:off x="3810000" y="2345987"/>
            <a:ext cx="0" cy="303194"/>
          </a:xfrm>
          <a:prstGeom prst="straightConnector1">
            <a:avLst/>
          </a:prstGeom>
          <a:ln w="28575">
            <a:solidFill>
              <a:srgbClr val="FF0000"/>
            </a:solidFill>
            <a:headEnd type="arrow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>
            <a:off x="2459699" y="3272534"/>
            <a:ext cx="244419" cy="119913"/>
          </a:xfrm>
          <a:prstGeom prst="straightConnector1">
            <a:avLst/>
          </a:prstGeom>
          <a:ln w="28575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/>
          <p:nvPr/>
        </p:nvCxnSpPr>
        <p:spPr>
          <a:xfrm flipH="1">
            <a:off x="4906408" y="3254491"/>
            <a:ext cx="238533" cy="139198"/>
          </a:xfrm>
          <a:prstGeom prst="straightConnector1">
            <a:avLst/>
          </a:prstGeom>
          <a:ln w="28575">
            <a:solidFill>
              <a:srgbClr val="FF0000"/>
            </a:solidFill>
            <a:headEnd type="arrow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301024" y="536443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2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41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Прямоугольник 55"/>
          <p:cNvSpPr/>
          <p:nvPr/>
        </p:nvSpPr>
        <p:spPr>
          <a:xfrm>
            <a:off x="4999077" y="2364889"/>
            <a:ext cx="2483863" cy="936104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5768" y="2378806"/>
            <a:ext cx="2399539" cy="2026174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Century Gothic" panose="020B0502020202020204" pitchFamily="34" charset="0"/>
              </a:rPr>
              <a:t>Корректировка социальной и экономической политики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5768" y="4945732"/>
            <a:ext cx="2399540" cy="71977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Century Gothic" panose="020B0502020202020204" pitchFamily="34" charset="0"/>
              </a:rPr>
              <a:t>Изменения в исполнительной власти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01889" y="66398"/>
            <a:ext cx="4713374" cy="1782990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5769" y="66398"/>
            <a:ext cx="2399539" cy="1782990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Century Gothic" panose="020B0502020202020204" pitchFamily="34" charset="0"/>
              </a:rPr>
              <a:t>Поправки </a:t>
            </a:r>
            <a:r>
              <a:rPr lang="ru-RU" sz="1400" smtClean="0">
                <a:latin typeface="Century Gothic" panose="020B0502020202020204" pitchFamily="34" charset="0"/>
              </a:rPr>
              <a:t>в Конституцию </a:t>
            </a:r>
            <a:r>
              <a:rPr lang="ru-RU" sz="1400" dirty="0">
                <a:latin typeface="Century Gothic" panose="020B0502020202020204" pitchFamily="34" charset="0"/>
              </a:rPr>
              <a:t>Российской Федерации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3521966" y="144132"/>
            <a:ext cx="1872209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chemeClr val="tx2"/>
                </a:solidFill>
                <a:latin typeface="Century Gothic" panose="020B0502020202020204" pitchFamily="34" charset="0"/>
              </a:rPr>
              <a:t>Приоритет российского законодательства над международным правом</a:t>
            </a:r>
            <a:endParaRPr lang="ru-RU" sz="1000" dirty="0">
              <a:solidFill>
                <a:schemeClr val="tx2"/>
              </a:solidFill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 rot="10800000">
            <a:off x="95767" y="4504976"/>
            <a:ext cx="2399538" cy="34076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0800000">
            <a:off x="95766" y="1943717"/>
            <a:ext cx="2399537" cy="3407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01889" y="4954000"/>
            <a:ext cx="4713373" cy="707886"/>
          </a:xfrm>
          <a:prstGeom prst="rect">
            <a:avLst/>
          </a:prstGeom>
          <a:noFill/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3518106" y="1220022"/>
            <a:ext cx="1884562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chemeClr val="tx2"/>
                </a:solidFill>
                <a:latin typeface="Century Gothic" panose="020B0502020202020204" pitchFamily="34" charset="0"/>
              </a:rPr>
              <a:t>Минимальная оплата труда - не ниже прожиточного минимума</a:t>
            </a:r>
            <a:endParaRPr lang="ru-RU" sz="1000" dirty="0">
              <a:solidFill>
                <a:schemeClr val="tx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3518105" y="756847"/>
            <a:ext cx="1876071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chemeClr val="tx2"/>
                </a:solidFill>
                <a:latin typeface="Century Gothic" panose="020B0502020202020204" pitchFamily="34" charset="0"/>
              </a:rPr>
              <a:t>Единая система публичной власти РФ</a:t>
            </a:r>
            <a:endParaRPr lang="ru-RU" sz="1000" dirty="0">
              <a:solidFill>
                <a:schemeClr val="tx2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41912" y="1312493"/>
            <a:ext cx="371878" cy="373455"/>
          </a:xfrm>
          <a:prstGeom prst="rect">
            <a:avLst/>
          </a:prstGeom>
          <a:ln>
            <a:noFill/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48688" y="186878"/>
            <a:ext cx="369419" cy="463315"/>
          </a:xfrm>
          <a:prstGeom prst="rect">
            <a:avLst/>
          </a:prstGeom>
          <a:ln>
            <a:noFill/>
          </a:ln>
        </p:spPr>
      </p:pic>
      <p:sp>
        <p:nvSpPr>
          <p:cNvPr id="18" name="Прямоугольник 17"/>
          <p:cNvSpPr/>
          <p:nvPr/>
        </p:nvSpPr>
        <p:spPr>
          <a:xfrm>
            <a:off x="2705301" y="265212"/>
            <a:ext cx="168595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 rot="5400000">
            <a:off x="1897947" y="802495"/>
            <a:ext cx="1782990" cy="310796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flipH="1">
            <a:off x="5914116" y="146394"/>
            <a:ext cx="1640299" cy="163121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chemeClr val="tx2"/>
                </a:solidFill>
                <a:latin typeface="Century Gothic" panose="020B0502020202020204" pitchFamily="34" charset="0"/>
              </a:rPr>
              <a:t>Расширение полномочий </a:t>
            </a:r>
            <a:r>
              <a:rPr lang="ru-RU" sz="1000" dirty="0" err="1">
                <a:solidFill>
                  <a:schemeClr val="tx2"/>
                </a:solidFill>
                <a:latin typeface="Century Gothic" panose="020B0502020202020204" pitchFamily="34" charset="0"/>
              </a:rPr>
              <a:t>ГосДумы</a:t>
            </a:r>
            <a:r>
              <a:rPr lang="ru-RU" sz="1000" dirty="0">
                <a:solidFill>
                  <a:schemeClr val="tx2"/>
                </a:solidFill>
                <a:latin typeface="Century Gothic" panose="020B0502020202020204" pitchFamily="34" charset="0"/>
              </a:rPr>
              <a:t>, Совета Федерации и </a:t>
            </a:r>
            <a:r>
              <a:rPr lang="ru-RU" sz="1000" dirty="0" err="1">
                <a:solidFill>
                  <a:schemeClr val="tx2"/>
                </a:solidFill>
                <a:latin typeface="Century Gothic" panose="020B0502020202020204" pitchFamily="34" charset="0"/>
              </a:rPr>
              <a:t>ГосСовета</a:t>
            </a:r>
            <a:r>
              <a:rPr lang="ru-RU" sz="1000" dirty="0">
                <a:solidFill>
                  <a:schemeClr val="tx2"/>
                </a:solidFill>
                <a:latin typeface="Century Gothic" panose="020B0502020202020204" pitchFamily="34" charset="0"/>
              </a:rPr>
              <a:t> при назначении руководителей федеральных органов исполнительной власти</a:t>
            </a:r>
            <a:endParaRPr lang="ru-RU" sz="1000" dirty="0">
              <a:solidFill>
                <a:schemeClr val="tx2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23079" y="5128636"/>
            <a:ext cx="376318" cy="343632"/>
          </a:xfrm>
          <a:prstGeom prst="rect">
            <a:avLst/>
          </a:prstGeom>
          <a:ln>
            <a:noFill/>
          </a:ln>
        </p:spPr>
      </p:pic>
      <p:sp>
        <p:nvSpPr>
          <p:cNvPr id="22" name="Прямоугольник 21"/>
          <p:cNvSpPr/>
          <p:nvPr/>
        </p:nvSpPr>
        <p:spPr>
          <a:xfrm>
            <a:off x="3198832" y="1458620"/>
            <a:ext cx="161651" cy="196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181818" y="1385447"/>
            <a:ext cx="203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₽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37472" y="813166"/>
            <a:ext cx="376318" cy="287471"/>
          </a:xfrm>
          <a:prstGeom prst="rect">
            <a:avLst/>
          </a:prstGeom>
          <a:ln>
            <a:noFill/>
          </a:ln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29252" y="717511"/>
            <a:ext cx="484864" cy="478782"/>
          </a:xfrm>
          <a:prstGeom prst="rect">
            <a:avLst/>
          </a:prstGeom>
          <a:ln>
            <a:noFill/>
          </a:ln>
        </p:spPr>
      </p:pic>
      <p:sp>
        <p:nvSpPr>
          <p:cNvPr id="27" name="Прямоугольник 26"/>
          <p:cNvSpPr/>
          <p:nvPr/>
        </p:nvSpPr>
        <p:spPr>
          <a:xfrm flipH="1">
            <a:off x="3385288" y="4954000"/>
            <a:ext cx="4129973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НОВЫЕ НАЗНАЧЕНИЯ:</a:t>
            </a:r>
          </a:p>
          <a:p>
            <a:r>
              <a:rPr lang="ru-RU" sz="10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Председатель Правительства </a:t>
            </a:r>
            <a:r>
              <a:rPr lang="ru-RU" sz="1000" dirty="0" err="1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Мишустин</a:t>
            </a:r>
            <a:r>
              <a:rPr lang="ru-RU" sz="10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 М.В.</a:t>
            </a:r>
          </a:p>
          <a:p>
            <a:r>
              <a:rPr lang="ru-RU" sz="10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Новые руководители в федеральных министерствах спорта, здравоохранения, образования, культуры, </a:t>
            </a:r>
            <a:r>
              <a:rPr lang="ru-RU" sz="1000" dirty="0" err="1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экономразвития</a:t>
            </a:r>
            <a:r>
              <a:rPr lang="ru-RU" sz="10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ru-RU" sz="1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9" name="Равнобедренный треугольник 28"/>
          <p:cNvSpPr/>
          <p:nvPr/>
        </p:nvSpPr>
        <p:spPr>
          <a:xfrm rot="5400000">
            <a:off x="1776356" y="3236497"/>
            <a:ext cx="2026172" cy="310796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 rot="10800000">
            <a:off x="2945903" y="1941869"/>
            <a:ext cx="1868345" cy="342608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Равнобедренный треугольник 30"/>
          <p:cNvSpPr/>
          <p:nvPr/>
        </p:nvSpPr>
        <p:spPr>
          <a:xfrm>
            <a:off x="2944840" y="4506224"/>
            <a:ext cx="1869408" cy="342608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 flipH="1">
            <a:off x="3513787" y="2429070"/>
            <a:ext cx="1448337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СОЦИАЛЬНАЯ СФЕРА</a:t>
            </a:r>
            <a:endParaRPr lang="ru-RU" sz="10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 flipH="1">
            <a:off x="3513787" y="3196769"/>
            <a:ext cx="1448339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FF0000"/>
                </a:solidFill>
                <a:latin typeface="Century Gothic" panose="020B0502020202020204" pitchFamily="34" charset="0"/>
              </a:rPr>
              <a:t>КОМФОРТНАЯ СРЕДА ДЛЯ ЖИЗНИ</a:t>
            </a:r>
            <a:endParaRPr lang="ru-RU" sz="10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 flipH="1">
            <a:off x="3530143" y="3961111"/>
            <a:ext cx="1440163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FF0000"/>
                </a:solidFill>
                <a:latin typeface="Century Gothic" panose="020B0502020202020204" pitchFamily="34" charset="0"/>
              </a:rPr>
              <a:t>ЭКОНОМИЧЕСКИЙ РОСТ</a:t>
            </a:r>
            <a:endParaRPr lang="ru-RU" sz="1000" dirty="0">
              <a:solidFill>
                <a:srgbClr val="FF0000"/>
              </a:solidFill>
            </a:endParaRP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26912" y="2433589"/>
            <a:ext cx="491496" cy="391072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32129" y="3152724"/>
            <a:ext cx="495055" cy="47661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3035092" y="3908653"/>
            <a:ext cx="486874" cy="496327"/>
          </a:xfrm>
          <a:prstGeom prst="rect">
            <a:avLst/>
          </a:prstGeom>
        </p:spPr>
      </p:pic>
      <p:sp>
        <p:nvSpPr>
          <p:cNvPr id="51" name="Прямоугольник 50"/>
          <p:cNvSpPr/>
          <p:nvPr/>
        </p:nvSpPr>
        <p:spPr>
          <a:xfrm>
            <a:off x="5903779" y="2351651"/>
            <a:ext cx="564117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12</a:t>
            </a:r>
            <a:endParaRPr lang="ru-RU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 flipH="1">
            <a:off x="5650643" y="2701421"/>
            <a:ext cx="1070388" cy="19832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нацпроектов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 flipH="1">
            <a:off x="5000281" y="2862838"/>
            <a:ext cx="1177825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комплексный план модернизации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972152" y="2828428"/>
            <a:ext cx="411910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  <a:endParaRPr lang="ru-RU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 flipH="1">
            <a:off x="6178107" y="2914134"/>
            <a:ext cx="1310030" cy="30091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магистральной инфраструктуры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700763" y="5017740"/>
            <a:ext cx="168595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Равнобедренный треугольник 56"/>
          <p:cNvSpPr/>
          <p:nvPr/>
        </p:nvSpPr>
        <p:spPr>
          <a:xfrm rot="5400000">
            <a:off x="2395893" y="5183883"/>
            <a:ext cx="716154" cy="239852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999077" y="3427840"/>
            <a:ext cx="2483331" cy="432655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460127" y="3414349"/>
            <a:ext cx="564117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78</a:t>
            </a:r>
            <a:endParaRPr lang="ru-RU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 flipH="1">
            <a:off x="5874852" y="3518915"/>
            <a:ext cx="1114352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федеральных проектов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999622" y="4002861"/>
            <a:ext cx="403047" cy="414644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7085636" y="3997439"/>
            <a:ext cx="403047" cy="414644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6040601" y="3997626"/>
            <a:ext cx="403047" cy="414644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5518084" y="3998616"/>
            <a:ext cx="403047" cy="414644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6564592" y="3997439"/>
            <a:ext cx="403047" cy="414644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 flipH="1">
            <a:off x="4999621" y="4413127"/>
            <a:ext cx="2483866" cy="19832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800"/>
              </a:lnSpc>
            </a:pPr>
            <a:r>
              <a:rPr lang="ru-RU" sz="1000" spc="300" dirty="0">
                <a:solidFill>
                  <a:srgbClr val="FF0000"/>
                </a:solidFill>
                <a:latin typeface="Century Gothic" panose="020B0502020202020204" pitchFamily="34" charset="0"/>
              </a:rPr>
              <a:t>региональные проекты</a:t>
            </a:r>
            <a:endParaRPr lang="ru-RU" sz="1000" spc="3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единительная линия 9"/>
          <p:cNvCxnSpPr>
            <a:stCxn id="59" idx="2"/>
            <a:endCxn id="62" idx="0"/>
          </p:cNvCxnSpPr>
          <p:nvPr/>
        </p:nvCxnSpPr>
        <p:spPr>
          <a:xfrm flipH="1">
            <a:off x="5201146" y="3860495"/>
            <a:ext cx="1039597" cy="142366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>
            <a:stCxn id="70" idx="0"/>
            <a:endCxn id="59" idx="2"/>
          </p:cNvCxnSpPr>
          <p:nvPr/>
        </p:nvCxnSpPr>
        <p:spPr>
          <a:xfrm flipH="1" flipV="1">
            <a:off x="6240743" y="3860495"/>
            <a:ext cx="1046417" cy="136944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>
            <a:stCxn id="73" idx="0"/>
            <a:endCxn id="59" idx="2"/>
          </p:cNvCxnSpPr>
          <p:nvPr/>
        </p:nvCxnSpPr>
        <p:spPr>
          <a:xfrm flipH="1" flipV="1">
            <a:off x="6240743" y="3860495"/>
            <a:ext cx="525373" cy="136944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>
            <a:stCxn id="71" idx="0"/>
          </p:cNvCxnSpPr>
          <p:nvPr/>
        </p:nvCxnSpPr>
        <p:spPr>
          <a:xfrm flipH="1" flipV="1">
            <a:off x="6241008" y="3860495"/>
            <a:ext cx="1117" cy="137131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>
            <a:stCxn id="72" idx="0"/>
          </p:cNvCxnSpPr>
          <p:nvPr/>
        </p:nvCxnSpPr>
        <p:spPr>
          <a:xfrm flipV="1">
            <a:off x="5719608" y="3860496"/>
            <a:ext cx="521401" cy="138120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>
            <a:stCxn id="59" idx="0"/>
            <a:endCxn id="56" idx="2"/>
          </p:cNvCxnSpPr>
          <p:nvPr/>
        </p:nvCxnSpPr>
        <p:spPr>
          <a:xfrm flipV="1">
            <a:off x="6240743" y="3300993"/>
            <a:ext cx="266" cy="126847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7301024" y="536443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3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98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Прямоугольник 121"/>
          <p:cNvSpPr/>
          <p:nvPr/>
        </p:nvSpPr>
        <p:spPr>
          <a:xfrm>
            <a:off x="114412" y="5225609"/>
            <a:ext cx="7315213" cy="475956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55" name="Диаграмма 54"/>
          <p:cNvGraphicFramePr/>
          <p:nvPr>
            <p:extLst>
              <p:ext uri="{D42A27DB-BD31-4B8C-83A1-F6EECF244321}">
                <p14:modId xmlns:p14="http://schemas.microsoft.com/office/powerpoint/2010/main" val="2064077718"/>
              </p:ext>
            </p:extLst>
          </p:nvPr>
        </p:nvGraphicFramePr>
        <p:xfrm>
          <a:off x="-100331" y="2226303"/>
          <a:ext cx="2115017" cy="1871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926132" y="2091443"/>
            <a:ext cx="1502838" cy="496376"/>
          </a:xfrm>
          <a:prstGeom prst="rect">
            <a:avLst/>
          </a:prstGeom>
          <a:solidFill>
            <a:srgbClr val="305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Социальная сфера</a:t>
            </a:r>
            <a:endParaRPr lang="ru-RU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5730" y="59302"/>
            <a:ext cx="180020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chemeClr val="tx2"/>
                </a:solidFill>
                <a:latin typeface="Century Gothic" panose="020B0502020202020204" pitchFamily="34" charset="0"/>
              </a:rPr>
              <a:t>Национальные проекты</a:t>
            </a:r>
          </a:p>
          <a:p>
            <a:r>
              <a:rPr lang="ru-RU" sz="1000" dirty="0">
                <a:solidFill>
                  <a:schemeClr val="tx2"/>
                </a:solidFill>
                <a:latin typeface="Century Gothic" panose="020B0502020202020204" pitchFamily="34" charset="0"/>
              </a:rPr>
              <a:t>Российской Федерации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09467" y="545884"/>
            <a:ext cx="2813094" cy="277274"/>
          </a:xfrm>
          <a:prstGeom prst="rect">
            <a:avLst/>
          </a:prstGeom>
          <a:solidFill>
            <a:srgbClr val="305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latin typeface="Century Gothic" panose="020B0502020202020204" pitchFamily="34" charset="0"/>
              </a:rPr>
              <a:t>Здравоохранение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2737" y="548864"/>
            <a:ext cx="275397" cy="27781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017571" y="542629"/>
            <a:ext cx="418722" cy="28004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Century Gothic" panose="020B0502020202020204" pitchFamily="34" charset="0"/>
              </a:rPr>
              <a:t>7</a:t>
            </a:r>
            <a:endParaRPr lang="ru-RU" sz="1000" dirty="0"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08365" y="930666"/>
            <a:ext cx="2814195" cy="274597"/>
          </a:xfrm>
          <a:prstGeom prst="rect">
            <a:avLst/>
          </a:prstGeom>
          <a:solidFill>
            <a:srgbClr val="305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latin typeface="Century Gothic" panose="020B0502020202020204" pitchFamily="34" charset="0"/>
              </a:rPr>
              <a:t>Образование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0310" y="928541"/>
            <a:ext cx="276722" cy="27672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108365" y="1324952"/>
            <a:ext cx="2814195" cy="265723"/>
          </a:xfrm>
          <a:prstGeom prst="rect">
            <a:avLst/>
          </a:prstGeom>
          <a:solidFill>
            <a:srgbClr val="305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latin typeface="Century Gothic" panose="020B0502020202020204" pitchFamily="34" charset="0"/>
              </a:rPr>
              <a:t>Демография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9548" y="1312471"/>
            <a:ext cx="276722" cy="28143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095295" y="1704923"/>
            <a:ext cx="2814195" cy="279879"/>
          </a:xfrm>
          <a:prstGeom prst="rect">
            <a:avLst/>
          </a:prstGeom>
          <a:solidFill>
            <a:srgbClr val="305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latin typeface="Century Gothic" panose="020B0502020202020204" pitchFamily="34" charset="0"/>
              </a:rPr>
              <a:t>Культура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8932" y="1701398"/>
            <a:ext cx="278100" cy="281604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108588" y="2093779"/>
            <a:ext cx="2805101" cy="274302"/>
          </a:xfrm>
          <a:prstGeom prst="rect">
            <a:avLst/>
          </a:prstGeom>
          <a:solidFill>
            <a:srgbClr val="CC99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Безопасные и качественные дороги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6701" y="2095148"/>
            <a:ext cx="275398" cy="281377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4108366" y="2472285"/>
            <a:ext cx="2805324" cy="281277"/>
          </a:xfrm>
          <a:prstGeom prst="rect">
            <a:avLst/>
          </a:prstGeom>
          <a:solidFill>
            <a:srgbClr val="CC99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Жилье и городская среда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70310" y="2479998"/>
            <a:ext cx="276722" cy="277876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4108366" y="2857766"/>
            <a:ext cx="2805324" cy="279787"/>
          </a:xfrm>
          <a:prstGeom prst="rect">
            <a:avLst/>
          </a:prstGeom>
          <a:solidFill>
            <a:srgbClr val="CC99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Экология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68932" y="2859675"/>
            <a:ext cx="276723" cy="277877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4109466" y="3625750"/>
            <a:ext cx="2804223" cy="34693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МСП и поддержка индивидуальной предпринимательской инициативы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106947" y="3241758"/>
            <a:ext cx="2815613" cy="27314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Наука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67513" y="3246398"/>
            <a:ext cx="276723" cy="27937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70032" y="3650500"/>
            <a:ext cx="275398" cy="309541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4104672" y="4081459"/>
            <a:ext cx="2809018" cy="27767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Цифровая экономика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65237" y="4078457"/>
            <a:ext cx="275398" cy="280673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4104671" y="4451109"/>
            <a:ext cx="2817889" cy="34138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Производительность труда и поддержка занятости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61209" y="4482861"/>
            <a:ext cx="279426" cy="277878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4103010" y="4894015"/>
            <a:ext cx="2810679" cy="28137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Международная кооперация и экспорт</a:t>
            </a: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759548" y="4894014"/>
            <a:ext cx="279426" cy="277538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7016470" y="928272"/>
            <a:ext cx="418722" cy="27699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Century Gothic" panose="020B0502020202020204" pitchFamily="34" charset="0"/>
              </a:rPr>
              <a:t>8</a:t>
            </a:r>
            <a:endParaRPr lang="ru-RU" sz="1000" dirty="0">
              <a:latin typeface="Century Gothic" panose="020B0502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016470" y="1323239"/>
            <a:ext cx="418722" cy="2684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5</a:t>
            </a:r>
            <a:endParaRPr lang="ru-RU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016470" y="1698625"/>
            <a:ext cx="418722" cy="28966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  <a:endParaRPr lang="ru-RU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016693" y="2090738"/>
            <a:ext cx="418722" cy="277813"/>
          </a:xfrm>
          <a:prstGeom prst="rect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  <a:endParaRPr lang="ru-RU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016470" y="2473746"/>
            <a:ext cx="418722" cy="276951"/>
          </a:xfrm>
          <a:prstGeom prst="rect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  <a:endParaRPr lang="ru-RU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016470" y="2859641"/>
            <a:ext cx="418722" cy="273679"/>
          </a:xfrm>
          <a:prstGeom prst="rect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7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7015052" y="3242264"/>
            <a:ext cx="418722" cy="270734"/>
          </a:xfrm>
          <a:prstGeom prst="rect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  <a:endParaRPr lang="ru-RU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016246" y="3621942"/>
            <a:ext cx="420047" cy="350743"/>
          </a:xfrm>
          <a:prstGeom prst="rect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5</a:t>
            </a:r>
            <a:endParaRPr lang="ru-RU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010126" y="4081629"/>
            <a:ext cx="421372" cy="277501"/>
          </a:xfrm>
          <a:prstGeom prst="rect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5</a:t>
            </a:r>
            <a:endParaRPr lang="ru-RU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008801" y="4450667"/>
            <a:ext cx="422697" cy="341579"/>
          </a:xfrm>
          <a:prstGeom prst="rect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  <a:endParaRPr lang="ru-RU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005815" y="4894014"/>
            <a:ext cx="424022" cy="275502"/>
          </a:xfrm>
          <a:prstGeom prst="rect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4</a:t>
            </a:r>
            <a:endParaRPr lang="ru-RU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663252" y="65687"/>
            <a:ext cx="17663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000" dirty="0">
                <a:solidFill>
                  <a:srgbClr val="FF0000"/>
                </a:solidFill>
                <a:latin typeface="Century Gothic" panose="020B0502020202020204" pitchFamily="34" charset="0"/>
              </a:rPr>
              <a:t>Региональные проекты Свердловской области</a:t>
            </a: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42972" y="2597265"/>
            <a:ext cx="371903" cy="377603"/>
          </a:xfrm>
          <a:prstGeom prst="rect">
            <a:avLst/>
          </a:prstGeom>
        </p:spPr>
      </p:pic>
      <p:sp>
        <p:nvSpPr>
          <p:cNvPr id="49" name="Прямоугольник 48"/>
          <p:cNvSpPr/>
          <p:nvPr/>
        </p:nvSpPr>
        <p:spPr>
          <a:xfrm>
            <a:off x="386747" y="2898906"/>
            <a:ext cx="1217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152,9</a:t>
            </a:r>
          </a:p>
          <a:p>
            <a:pPr algn="ctr"/>
            <a:r>
              <a:rPr lang="ru-RU" sz="1200" dirty="0">
                <a:solidFill>
                  <a:schemeClr val="tx2"/>
                </a:solidFill>
                <a:latin typeface="Century Gothic" panose="020B0502020202020204" pitchFamily="34" charset="0"/>
              </a:rPr>
              <a:t>МЛРД РУБ.</a:t>
            </a:r>
            <a:endParaRPr lang="ru-RU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98841" y="1339862"/>
            <a:ext cx="27670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tx2"/>
                </a:solidFill>
                <a:latin typeface="Century Gothic" panose="020B0502020202020204" pitchFamily="34" charset="0"/>
              </a:rPr>
              <a:t>Бюджет региональных проектов Свердловской области до 2024 г.</a:t>
            </a:r>
          </a:p>
        </p:txBody>
      </p:sp>
      <p:cxnSp>
        <p:nvCxnSpPr>
          <p:cNvPr id="58" name="Соединительная линия уступом 57"/>
          <p:cNvCxnSpPr>
            <a:stCxn id="89" idx="0"/>
            <a:endCxn id="55" idx="0"/>
          </p:cNvCxnSpPr>
          <p:nvPr/>
        </p:nvCxnSpPr>
        <p:spPr>
          <a:xfrm rot="16200000" flipH="1" flipV="1">
            <a:off x="1952686" y="1039786"/>
            <a:ext cx="191008" cy="2182026"/>
          </a:xfrm>
          <a:prstGeom prst="bentConnector3">
            <a:avLst>
              <a:gd name="adj1" fmla="val -119681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Прямоугольник 59"/>
          <p:cNvSpPr/>
          <p:nvPr/>
        </p:nvSpPr>
        <p:spPr>
          <a:xfrm>
            <a:off x="1926133" y="2916936"/>
            <a:ext cx="1502838" cy="49990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Комфортная среда для жизни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1926331" y="3741187"/>
            <a:ext cx="1502838" cy="49527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Экономический рост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1828607" y="2521995"/>
            <a:ext cx="635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Century Gothic" panose="020B0502020202020204" pitchFamily="34" charset="0"/>
              </a:rPr>
              <a:t>94,6</a:t>
            </a:r>
            <a:endParaRPr lang="ru-RU" sz="100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2300487" y="2552232"/>
            <a:ext cx="89642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chemeClr val="tx2"/>
                </a:solidFill>
                <a:latin typeface="Century Gothic" panose="020B0502020202020204" pitchFamily="34" charset="0"/>
              </a:rPr>
              <a:t>МЛРД РУБ.</a:t>
            </a:r>
            <a:endParaRPr lang="ru-RU" sz="105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1821623" y="3357434"/>
            <a:ext cx="651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AC7F00"/>
                </a:solidFill>
                <a:latin typeface="Century Gothic" panose="020B0502020202020204" pitchFamily="34" charset="0"/>
              </a:rPr>
              <a:t>52,4</a:t>
            </a:r>
            <a:endParaRPr lang="ru-RU" sz="1000" dirty="0">
              <a:solidFill>
                <a:srgbClr val="AC7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2300487" y="3384470"/>
            <a:ext cx="8866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AC7F00"/>
                </a:solidFill>
                <a:latin typeface="Century Gothic" panose="020B0502020202020204" pitchFamily="34" charset="0"/>
              </a:rPr>
              <a:t>МЛРД РУБ.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1814877" y="4193109"/>
            <a:ext cx="6920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5,9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160757" y="4221970"/>
            <a:ext cx="89642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МЛРД РУБ.</a:t>
            </a:r>
          </a:p>
        </p:txBody>
      </p:sp>
      <p:cxnSp>
        <p:nvCxnSpPr>
          <p:cNvPr id="85" name="Соединительная линия уступом 84"/>
          <p:cNvCxnSpPr>
            <a:stCxn id="89" idx="2"/>
            <a:endCxn id="55" idx="2"/>
          </p:cNvCxnSpPr>
          <p:nvPr/>
        </p:nvCxnSpPr>
        <p:spPr>
          <a:xfrm rot="5400000" flipH="1">
            <a:off x="1949216" y="3105469"/>
            <a:ext cx="197948" cy="2182026"/>
          </a:xfrm>
          <a:prstGeom prst="bentConnector3">
            <a:avLst>
              <a:gd name="adj1" fmla="val -115485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Прямоугольник 88"/>
          <p:cNvSpPr/>
          <p:nvPr/>
        </p:nvSpPr>
        <p:spPr>
          <a:xfrm>
            <a:off x="2850992" y="2035295"/>
            <a:ext cx="576422" cy="22601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3" name="Таблица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251535"/>
              </p:ext>
            </p:extLst>
          </p:nvPr>
        </p:nvGraphicFramePr>
        <p:xfrm>
          <a:off x="79221" y="4536923"/>
          <a:ext cx="3442643" cy="44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2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421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l"/>
                      <a:endParaRPr lang="ru-RU" sz="600" b="0" dirty="0">
                        <a:latin typeface="Century Gothic" panose="020B0502020202020204" pitchFamily="34" charset="0"/>
                      </a:endParaRPr>
                    </a:p>
                  </a:txBody>
                  <a:tcPr marL="76200" marR="76200" marT="38100" marB="381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федеральный бюджет</a:t>
                      </a:r>
                    </a:p>
                  </a:txBody>
                  <a:tcPr marL="76200" marR="76200" marT="38100" marB="381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b="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бюджет Свердловской</a:t>
                      </a:r>
                      <a:r>
                        <a:rPr lang="ru-RU" sz="800" b="0" baseline="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 области</a:t>
                      </a:r>
                      <a:endParaRPr lang="ru-RU" sz="800" b="0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19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внебюджетные источники</a:t>
                      </a:r>
                    </a:p>
                  </a:txBody>
                  <a:tcPr marL="76200" marR="76200" marT="38100" marB="381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96" name="Прямоугольник 95"/>
          <p:cNvSpPr/>
          <p:nvPr/>
        </p:nvSpPr>
        <p:spPr>
          <a:xfrm>
            <a:off x="2375014" y="4571672"/>
            <a:ext cx="174534" cy="15209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71" name="Равнобедренный треугольник 70"/>
          <p:cNvSpPr/>
          <p:nvPr/>
        </p:nvSpPr>
        <p:spPr>
          <a:xfrm rot="5400000">
            <a:off x="2862734" y="440403"/>
            <a:ext cx="981179" cy="218978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Равнобедренный треугольник 72"/>
          <p:cNvSpPr/>
          <p:nvPr/>
        </p:nvSpPr>
        <p:spPr>
          <a:xfrm rot="10800000">
            <a:off x="1406168" y="1104260"/>
            <a:ext cx="991851" cy="218978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5" name="Соединительная линия уступом 74"/>
          <p:cNvCxnSpPr>
            <a:stCxn id="45" idx="3"/>
            <a:endCxn id="47" idx="3"/>
          </p:cNvCxnSpPr>
          <p:nvPr/>
        </p:nvCxnSpPr>
        <p:spPr>
          <a:xfrm flipH="1" flipV="1">
            <a:off x="7429625" y="265742"/>
            <a:ext cx="212" cy="4766023"/>
          </a:xfrm>
          <a:prstGeom prst="bentConnector3">
            <a:avLst>
              <a:gd name="adj1" fmla="val -42682547"/>
            </a:avLst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Rectangle 19">
            <a:extLst>
              <a:ext uri="{FF2B5EF4-FFF2-40B4-BE49-F238E27FC236}">
                <a16:creationId xmlns:a16="http://schemas.microsoft.com/office/drawing/2014/main" xmlns="" id="{8DF41795-382A-47F4-B177-29163F07489B}"/>
              </a:ext>
            </a:extLst>
          </p:cNvPr>
          <p:cNvSpPr/>
          <p:nvPr/>
        </p:nvSpPr>
        <p:spPr>
          <a:xfrm>
            <a:off x="114412" y="5233221"/>
            <a:ext cx="48477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Пятилетка развития сформирована с учетом национальных целей и приоритетных задач Свердловской области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1246060" y="4564072"/>
            <a:ext cx="173315" cy="15453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115885" y="4568819"/>
            <a:ext cx="170305" cy="1522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15356" y="62993"/>
            <a:ext cx="2773477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FF0000"/>
                </a:solidFill>
                <a:latin typeface="Century Gothic" panose="020B0502020202020204" pitchFamily="34" charset="0"/>
              </a:rPr>
              <a:t>Указ губернатора Свердловской области №546-УГ от 31.10.2017 «О программе «Пятилетка развития Свердловской» области на 2017 – 2021 годы»</a:t>
            </a:r>
          </a:p>
        </p:txBody>
      </p:sp>
      <p:cxnSp>
        <p:nvCxnSpPr>
          <p:cNvPr id="111" name="Соединительная линия уступом 110"/>
          <p:cNvCxnSpPr>
            <a:stCxn id="33" idx="1"/>
            <a:endCxn id="5" idx="1"/>
          </p:cNvCxnSpPr>
          <p:nvPr/>
        </p:nvCxnSpPr>
        <p:spPr>
          <a:xfrm rot="10800000">
            <a:off x="3715730" y="259357"/>
            <a:ext cx="43818" cy="4773426"/>
          </a:xfrm>
          <a:prstGeom prst="bentConnector3">
            <a:avLst>
              <a:gd name="adj1" fmla="val 341592"/>
            </a:avLst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6" name="Рисунок 11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4170" y="176384"/>
            <a:ext cx="419492" cy="686197"/>
          </a:xfrm>
          <a:prstGeom prst="rect">
            <a:avLst/>
          </a:prstGeom>
        </p:spPr>
      </p:pic>
      <p:sp>
        <p:nvSpPr>
          <p:cNvPr id="118" name="Прямоугольник 117"/>
          <p:cNvSpPr/>
          <p:nvPr/>
        </p:nvSpPr>
        <p:spPr>
          <a:xfrm>
            <a:off x="5747137" y="5141091"/>
            <a:ext cx="741490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55</a:t>
            </a:r>
            <a:endParaRPr lang="ru-RU" sz="105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 flipH="1">
            <a:off x="6315297" y="5299315"/>
            <a:ext cx="1137508" cy="34881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1050" dirty="0">
                <a:solidFill>
                  <a:schemeClr val="bg1"/>
                </a:solidFill>
                <a:latin typeface="Century Gothic" panose="020B0502020202020204" pitchFamily="34" charset="0"/>
              </a:rPr>
              <a:t>региональных </a:t>
            </a:r>
            <a:r>
              <a:rPr lang="ru-RU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проектов</a:t>
            </a:r>
            <a:endParaRPr lang="ru-RU" sz="1050" dirty="0">
              <a:solidFill>
                <a:schemeClr val="bg1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-51600" y="3813618"/>
            <a:ext cx="88611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Century Gothic" panose="020B0502020202020204" pitchFamily="34" charset="0"/>
              </a:rPr>
              <a:t>62%</a:t>
            </a:r>
            <a:endParaRPr lang="ru-RU" sz="10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1314746" y="2111994"/>
            <a:ext cx="615533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23%</a:t>
            </a:r>
            <a:endParaRPr lang="ru-RU" sz="700" dirty="0">
              <a:latin typeface="Century Gothic" panose="020B0502020202020204" pitchFamily="34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65513" y="2210704"/>
            <a:ext cx="573957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ru-RU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15%</a:t>
            </a:r>
            <a:endParaRPr lang="ru-RU" sz="5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26" name="Прямая соединительная линия 125"/>
          <p:cNvCxnSpPr>
            <a:stCxn id="42" idx="1"/>
            <a:endCxn id="24" idx="3"/>
          </p:cNvCxnSpPr>
          <p:nvPr/>
        </p:nvCxnSpPr>
        <p:spPr>
          <a:xfrm flipH="1">
            <a:off x="6913689" y="3797314"/>
            <a:ext cx="102557" cy="1904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>
            <a:stCxn id="28" idx="3"/>
            <a:endCxn id="43" idx="1"/>
          </p:cNvCxnSpPr>
          <p:nvPr/>
        </p:nvCxnSpPr>
        <p:spPr>
          <a:xfrm>
            <a:off x="6913690" y="4220295"/>
            <a:ext cx="96436" cy="85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>
            <a:stCxn id="30" idx="3"/>
            <a:endCxn id="44" idx="1"/>
          </p:cNvCxnSpPr>
          <p:nvPr/>
        </p:nvCxnSpPr>
        <p:spPr>
          <a:xfrm flipV="1">
            <a:off x="6922560" y="4621457"/>
            <a:ext cx="86241" cy="344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>
            <a:stCxn id="32" idx="3"/>
            <a:endCxn id="45" idx="1"/>
          </p:cNvCxnSpPr>
          <p:nvPr/>
        </p:nvCxnSpPr>
        <p:spPr>
          <a:xfrm flipV="1">
            <a:off x="6913689" y="5031765"/>
            <a:ext cx="92126" cy="2939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Прямая соединительная линия 163"/>
          <p:cNvCxnSpPr>
            <a:stCxn id="41" idx="1"/>
            <a:endCxn id="25" idx="3"/>
          </p:cNvCxnSpPr>
          <p:nvPr/>
        </p:nvCxnSpPr>
        <p:spPr>
          <a:xfrm flipH="1">
            <a:off x="6922560" y="3377631"/>
            <a:ext cx="92492" cy="700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Прямая соединительная линия 171"/>
          <p:cNvCxnSpPr>
            <a:stCxn id="40" idx="1"/>
            <a:endCxn id="21" idx="3"/>
          </p:cNvCxnSpPr>
          <p:nvPr/>
        </p:nvCxnSpPr>
        <p:spPr>
          <a:xfrm flipH="1">
            <a:off x="6913690" y="2996481"/>
            <a:ext cx="102780" cy="1179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/>
          <p:cNvCxnSpPr>
            <a:stCxn id="39" idx="1"/>
            <a:endCxn id="19" idx="3"/>
          </p:cNvCxnSpPr>
          <p:nvPr/>
        </p:nvCxnSpPr>
        <p:spPr>
          <a:xfrm flipH="1">
            <a:off x="6913690" y="2612222"/>
            <a:ext cx="102780" cy="702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Прямая соединительная линия 188"/>
          <p:cNvCxnSpPr>
            <a:stCxn id="38" idx="1"/>
            <a:endCxn id="17" idx="3"/>
          </p:cNvCxnSpPr>
          <p:nvPr/>
        </p:nvCxnSpPr>
        <p:spPr>
          <a:xfrm flipH="1">
            <a:off x="6913689" y="2229645"/>
            <a:ext cx="103004" cy="1285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Прямая соединительная линия 203"/>
          <p:cNvCxnSpPr>
            <a:stCxn id="37" idx="1"/>
            <a:endCxn id="15" idx="3"/>
          </p:cNvCxnSpPr>
          <p:nvPr/>
        </p:nvCxnSpPr>
        <p:spPr>
          <a:xfrm flipH="1">
            <a:off x="6909490" y="1843458"/>
            <a:ext cx="106980" cy="1405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Прямая соединительная линия 215"/>
          <p:cNvCxnSpPr>
            <a:stCxn id="36" idx="1"/>
            <a:endCxn id="13" idx="3"/>
          </p:cNvCxnSpPr>
          <p:nvPr/>
        </p:nvCxnSpPr>
        <p:spPr>
          <a:xfrm flipH="1">
            <a:off x="6922560" y="1457487"/>
            <a:ext cx="93910" cy="327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Прямая соединительная линия 229"/>
          <p:cNvCxnSpPr>
            <a:stCxn id="35" idx="1"/>
            <a:endCxn id="11" idx="3"/>
          </p:cNvCxnSpPr>
          <p:nvPr/>
        </p:nvCxnSpPr>
        <p:spPr>
          <a:xfrm flipH="1">
            <a:off x="6922560" y="1066768"/>
            <a:ext cx="93910" cy="1197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Прямая соединительная линия 236"/>
          <p:cNvCxnSpPr>
            <a:stCxn id="8" idx="1"/>
            <a:endCxn id="6" idx="3"/>
          </p:cNvCxnSpPr>
          <p:nvPr/>
        </p:nvCxnSpPr>
        <p:spPr>
          <a:xfrm flipH="1">
            <a:off x="6922561" y="682650"/>
            <a:ext cx="95010" cy="1871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Прямоугольник 85"/>
          <p:cNvSpPr/>
          <p:nvPr/>
        </p:nvSpPr>
        <p:spPr>
          <a:xfrm>
            <a:off x="7301024" y="536443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4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90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>
            <a:stCxn id="58" idx="3"/>
            <a:endCxn id="60" idx="1"/>
          </p:cNvCxnSpPr>
          <p:nvPr/>
        </p:nvCxnSpPr>
        <p:spPr>
          <a:xfrm>
            <a:off x="3809428" y="235889"/>
            <a:ext cx="0" cy="524322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 flipV="1">
            <a:off x="0" y="2857121"/>
            <a:ext cx="762000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Овал 46"/>
          <p:cNvSpPr/>
          <p:nvPr/>
        </p:nvSpPr>
        <p:spPr>
          <a:xfrm>
            <a:off x="2477280" y="1536212"/>
            <a:ext cx="2664296" cy="26642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3" name="Диаграмма 52"/>
          <p:cNvGraphicFramePr/>
          <p:nvPr>
            <p:extLst>
              <p:ext uri="{D42A27DB-BD31-4B8C-83A1-F6EECF244321}">
                <p14:modId xmlns:p14="http://schemas.microsoft.com/office/powerpoint/2010/main" val="1038048700"/>
              </p:ext>
            </p:extLst>
          </p:nvPr>
        </p:nvGraphicFramePr>
        <p:xfrm>
          <a:off x="2153816" y="1566680"/>
          <a:ext cx="3168352" cy="2608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6" name="Picture 2" descr="http://storage.inovaco.ru/media/project_mo_99/e4/e3/33/8d/ad/7c/pyatiletk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58" r="66667" b="8407"/>
          <a:stretch/>
        </p:blipFill>
        <p:spPr bwMode="auto">
          <a:xfrm>
            <a:off x="3347038" y="2312835"/>
            <a:ext cx="924778" cy="114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Прямоугольник 57"/>
          <p:cNvSpPr/>
          <p:nvPr/>
        </p:nvSpPr>
        <p:spPr>
          <a:xfrm>
            <a:off x="972" y="-1"/>
            <a:ext cx="3808456" cy="471779"/>
          </a:xfrm>
          <a:prstGeom prst="rect">
            <a:avLst/>
          </a:prstGeom>
          <a:solidFill>
            <a:srgbClr val="30548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СОЦИАЛЬНАЯ СФЕРА </a:t>
            </a:r>
            <a:endParaRPr lang="ru-RU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809428" y="0"/>
            <a:ext cx="3810572" cy="47177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РАЗВИТИЕ ЭКОНОМИКИ РЕГИОНА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3809428" y="5243221"/>
            <a:ext cx="3810572" cy="471779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КОМФОРТНАЯ СРЕДА ДЛЯ ПРОЖИВАНИЯ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0" y="5243220"/>
            <a:ext cx="3809427" cy="47177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РАЗВИТИЕ МАЛОГО И СРЕДНЕГО БИЗНЕСА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2006118" y="694647"/>
            <a:ext cx="782937" cy="3872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1400"/>
              </a:lnSpc>
            </a:pPr>
            <a:r>
              <a:rPr lang="ru-RU" sz="32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66</a:t>
            </a:r>
            <a:r>
              <a:rPr lang="ru-RU" sz="20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endParaRPr lang="ru-RU" sz="2000" b="1" dirty="0">
              <a:solidFill>
                <a:schemeClr val="tx2"/>
              </a:solidFill>
              <a:latin typeface="Century Gothic" panose="020B0502020202020204" pitchFamily="34" charset="0"/>
            </a:endParaRPr>
          </a:p>
          <a:p>
            <a:pPr algn="r">
              <a:lnSpc>
                <a:spcPts val="900"/>
              </a:lnSpc>
            </a:pPr>
            <a:r>
              <a:rPr lang="ru-RU" sz="1400" dirty="0">
                <a:solidFill>
                  <a:schemeClr val="tx2"/>
                </a:solidFill>
                <a:latin typeface="Century Gothic" panose="020B0502020202020204" pitchFamily="34" charset="0"/>
              </a:rPr>
              <a:t>года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51104" y="482007"/>
            <a:ext cx="1209232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средняя </a:t>
            </a:r>
          </a:p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продолжительность</a:t>
            </a:r>
          </a:p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жизни</a:t>
            </a:r>
            <a:endParaRPr lang="ru-RU" sz="800" dirty="0">
              <a:solidFill>
                <a:schemeClr val="tx2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1031134" y="1058311"/>
            <a:ext cx="1776142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новых центров амбулаторной онкологической помощи</a:t>
            </a:r>
            <a:endParaRPr lang="ru-RU" sz="800" dirty="0">
              <a:solidFill>
                <a:schemeClr val="tx2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5455296" y="553791"/>
            <a:ext cx="1408125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 smtClean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среднемесячная заработная плата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6227644" y="3593762"/>
            <a:ext cx="1390242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доля</a:t>
            </a:r>
            <a:r>
              <a:rPr lang="en-US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переработки коммунальных</a:t>
            </a:r>
          </a:p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отходов</a:t>
            </a:r>
            <a:endParaRPr lang="ru-RU" sz="800" dirty="0">
              <a:solidFill>
                <a:schemeClr val="tx2"/>
              </a:solidFill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6911103" y="4134419"/>
            <a:ext cx="541105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28</a:t>
            </a:r>
            <a:endParaRPr lang="ru-RU" sz="120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320283" y="4756033"/>
            <a:ext cx="1070930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40%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1167513" y="4894545"/>
            <a:ext cx="2672335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численность работников МСП в общей численности занятого населения</a:t>
            </a:r>
            <a:endParaRPr lang="ru-RU" sz="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02199" y="443068"/>
            <a:ext cx="727481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ru-RU" sz="3200" b="1" spc="-300" dirty="0">
                <a:solidFill>
                  <a:schemeClr val="tx2"/>
                </a:solidFill>
                <a:latin typeface="Century Gothic" panose="020B0502020202020204" pitchFamily="34" charset="0"/>
              </a:rPr>
              <a:t>1,</a:t>
            </a:r>
            <a:r>
              <a:rPr lang="en-US" sz="3200" b="1" spc="-300" dirty="0">
                <a:solidFill>
                  <a:schemeClr val="tx2"/>
                </a:solidFill>
                <a:latin typeface="Century Gothic" panose="020B0502020202020204" pitchFamily="34" charset="0"/>
              </a:rPr>
              <a:t>9</a:t>
            </a:r>
            <a:endParaRPr lang="ru-RU" spc="-30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814947" y="490946"/>
            <a:ext cx="1120857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число рождений, приходящихся</a:t>
            </a:r>
            <a:endParaRPr lang="en-US" sz="800" dirty="0">
              <a:solidFill>
                <a:schemeClr val="tx2"/>
              </a:solidFill>
              <a:latin typeface="Century Gothic" panose="020B0502020202020204" pitchFamily="34" charset="0"/>
            </a:endParaRPr>
          </a:p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на</a:t>
            </a:r>
            <a:r>
              <a:rPr lang="en-US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одну женщину</a:t>
            </a:r>
            <a:endParaRPr lang="ru-RU" sz="8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8916" y="572709"/>
            <a:ext cx="298659" cy="3300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32869" y="561849"/>
            <a:ext cx="336626" cy="342138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721767" y="1407591"/>
            <a:ext cx="714481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58</a:t>
            </a:r>
            <a:r>
              <a:rPr lang="ru-RU" sz="2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%</a:t>
            </a:r>
            <a:endParaRPr lang="ru-RU" sz="800" b="1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 flipH="1">
            <a:off x="582414" y="1460253"/>
            <a:ext cx="2298292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доля злокачественных новообразований, выявленных на ранней стадии</a:t>
            </a:r>
            <a:endParaRPr lang="ru-RU" sz="800" dirty="0">
              <a:solidFill>
                <a:schemeClr val="tx2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2708971" y="4468386"/>
            <a:ext cx="58436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75</a:t>
            </a:r>
            <a:endParaRPr lang="ru-RU" sz="1200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 flipH="1">
            <a:off x="558922" y="4519683"/>
            <a:ext cx="2231199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количество обученных граждан, желающих начать свое дело</a:t>
            </a:r>
            <a:endParaRPr lang="ru-RU" sz="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 flipH="1">
            <a:off x="3034217" y="4522464"/>
            <a:ext cx="728595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r>
              <a:rPr lang="ru-RU" sz="8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тыс.</a:t>
            </a:r>
          </a:p>
          <a:p>
            <a:pPr>
              <a:lnSpc>
                <a:spcPts val="800"/>
              </a:lnSpc>
            </a:pPr>
            <a:r>
              <a:rPr lang="ru-RU" sz="8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человек</a:t>
            </a:r>
            <a:endParaRPr lang="ru-RU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 flipH="1">
            <a:off x="830228" y="2267476"/>
            <a:ext cx="1769686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сертификатов на областной материнский (семейный) капитал</a:t>
            </a:r>
            <a:endParaRPr lang="ru-RU" sz="800" dirty="0">
              <a:solidFill>
                <a:schemeClr val="tx2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xmlns="" id="{BBB0BEBE-24C5-4F08-857F-1AB25DA3EFC9}"/>
              </a:ext>
            </a:extLst>
          </p:cNvPr>
          <p:cNvSpPr/>
          <p:nvPr/>
        </p:nvSpPr>
        <p:spPr>
          <a:xfrm>
            <a:off x="303206" y="931826"/>
            <a:ext cx="884437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+20</a:t>
            </a:r>
            <a:endParaRPr lang="ru-RU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EED15752-7307-4095-B822-F56990D779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44161" y="1066158"/>
            <a:ext cx="309401" cy="309401"/>
          </a:xfrm>
          <a:prstGeom prst="rect">
            <a:avLst/>
          </a:prstGeom>
        </p:spPr>
      </p:pic>
      <p:pic>
        <p:nvPicPr>
          <p:cNvPr id="74" name="Рисунок 73">
            <a:extLst>
              <a:ext uri="{FF2B5EF4-FFF2-40B4-BE49-F238E27FC236}">
                <a16:creationId xmlns:a16="http://schemas.microsoft.com/office/drawing/2014/main" xmlns="" id="{805597A5-301C-49E1-A3A7-77DA9C4F8E67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568" y="2278233"/>
            <a:ext cx="326545" cy="327930"/>
          </a:xfrm>
          <a:prstGeom prst="rect">
            <a:avLst/>
          </a:prstGeom>
          <a:ln>
            <a:noFill/>
          </a:ln>
        </p:spPr>
      </p:pic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xmlns="" id="{AAD82E8E-BA7C-45CE-99F5-A3FF64A34E13}"/>
              </a:ext>
            </a:extLst>
          </p:cNvPr>
          <p:cNvSpPr/>
          <p:nvPr/>
        </p:nvSpPr>
        <p:spPr>
          <a:xfrm>
            <a:off x="92488" y="2424359"/>
            <a:ext cx="141945" cy="171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85AA7B6F-CD5C-46DD-BD73-E0A0AD444E59}"/>
              </a:ext>
            </a:extLst>
          </p:cNvPr>
          <p:cNvSpPr txBox="1"/>
          <p:nvPr/>
        </p:nvSpPr>
        <p:spPr>
          <a:xfrm>
            <a:off x="69308" y="2316951"/>
            <a:ext cx="178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₽</a:t>
            </a: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xmlns="" id="{BDD38C28-2D4D-4EDD-BF70-8694F7175B89}"/>
              </a:ext>
            </a:extLst>
          </p:cNvPr>
          <p:cNvSpPr/>
          <p:nvPr/>
        </p:nvSpPr>
        <p:spPr>
          <a:xfrm>
            <a:off x="308510" y="2402231"/>
            <a:ext cx="782937" cy="39825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ru-RU" sz="3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27</a:t>
            </a:r>
            <a:r>
              <a:rPr lang="ru-RU" sz="2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</a:p>
          <a:p>
            <a:pPr>
              <a:lnSpc>
                <a:spcPts val="900"/>
              </a:lnSpc>
            </a:pPr>
            <a:r>
              <a:rPr lang="ru-RU" sz="1400" dirty="0">
                <a:solidFill>
                  <a:schemeClr val="tx2"/>
                </a:solidFill>
                <a:latin typeface="Century Gothic" panose="020B0502020202020204" pitchFamily="34" charset="0"/>
              </a:rPr>
              <a:t>тысяч</a:t>
            </a:r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xmlns="" id="{C761C70B-2AE8-4060-81F6-CF0F0F6CA01E}"/>
              </a:ext>
            </a:extLst>
          </p:cNvPr>
          <p:cNvSpPr/>
          <p:nvPr/>
        </p:nvSpPr>
        <p:spPr>
          <a:xfrm>
            <a:off x="308278" y="3160978"/>
            <a:ext cx="782937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3200" b="1" spc="-3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6,7</a:t>
            </a:r>
            <a:endParaRPr lang="ru-RU" sz="3200" spc="-300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lnSpc>
                <a:spcPts val="1400"/>
              </a:lnSpc>
            </a:pP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тысяч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xmlns="" id="{B16630CA-65EC-4337-A94A-A65A36520852}"/>
              </a:ext>
            </a:extLst>
          </p:cNvPr>
          <p:cNvSpPr/>
          <p:nvPr/>
        </p:nvSpPr>
        <p:spPr>
          <a:xfrm>
            <a:off x="874288" y="2948924"/>
            <a:ext cx="1708838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МСП, получивших поддержку в рамках федерального проекта «Акселерация субъектов МСП»</a:t>
            </a:r>
            <a:endParaRPr lang="ru-RU" sz="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1E0FF4D-8EB0-4D7B-8ACF-5FCE23369065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908" y="3014132"/>
            <a:ext cx="317952" cy="319384"/>
          </a:xfrm>
          <a:prstGeom prst="rect">
            <a:avLst/>
          </a:prstGeom>
        </p:spPr>
      </p:pic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xmlns="" id="{960428EF-20B2-4606-A6FC-5AF046BB0CC9}"/>
              </a:ext>
            </a:extLst>
          </p:cNvPr>
          <p:cNvSpPr/>
          <p:nvPr/>
        </p:nvSpPr>
        <p:spPr>
          <a:xfrm>
            <a:off x="317428" y="3746767"/>
            <a:ext cx="885361" cy="38824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40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7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</a:p>
          <a:p>
            <a:pPr>
              <a:lnSpc>
                <a:spcPts val="900"/>
              </a:lnSpc>
            </a:pPr>
            <a:r>
              <a:rPr lang="ru-RU" sz="105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компаний</a:t>
            </a:r>
            <a:endParaRPr lang="ru-RU" sz="1400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xmlns="" id="{611BD8D4-9FC6-4D98-A562-784D3865AA27}"/>
              </a:ext>
            </a:extLst>
          </p:cNvPr>
          <p:cNvSpPr/>
          <p:nvPr/>
        </p:nvSpPr>
        <p:spPr>
          <a:xfrm>
            <a:off x="1072391" y="3543033"/>
            <a:ext cx="1973049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МСП, выведенные на экспорт</a:t>
            </a:r>
          </a:p>
          <a:p>
            <a:r>
              <a:rPr lang="ru-RU" sz="8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при поддержке центров координации поддержки  </a:t>
            </a:r>
            <a:r>
              <a:rPr lang="ru-RU" sz="800" dirty="0" err="1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экспортноориентированных</a:t>
            </a:r>
            <a:r>
              <a:rPr lang="ru-RU" sz="8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 МСП</a:t>
            </a:r>
            <a:endParaRPr lang="ru-RU" sz="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4DB859CD-7FA1-47E2-BD68-3B3F38FA524D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908" y="3620951"/>
            <a:ext cx="305807" cy="305807"/>
          </a:xfrm>
          <a:prstGeom prst="rect">
            <a:avLst/>
          </a:prstGeom>
        </p:spPr>
      </p:pic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xmlns="" id="{6FE6F43D-7461-49E9-A5AA-014A67B65E3C}"/>
              </a:ext>
            </a:extLst>
          </p:cNvPr>
          <p:cNvSpPr/>
          <p:nvPr/>
        </p:nvSpPr>
        <p:spPr>
          <a:xfrm>
            <a:off x="2714600" y="4123690"/>
            <a:ext cx="631056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2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,7</a:t>
            </a:r>
            <a:endParaRPr lang="ru-RU" sz="1200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xmlns="" id="{080D5600-D81A-4997-80EB-384853ACA32F}"/>
              </a:ext>
            </a:extLst>
          </p:cNvPr>
          <p:cNvSpPr/>
          <p:nvPr/>
        </p:nvSpPr>
        <p:spPr>
          <a:xfrm flipH="1">
            <a:off x="608670" y="4174987"/>
            <a:ext cx="2220671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годовой оборот продукции малых и средних предприятий</a:t>
            </a:r>
            <a:endParaRPr lang="ru-RU" sz="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xmlns="" id="{E61A2548-301B-4F9E-855B-AF16762144F6}"/>
              </a:ext>
            </a:extLst>
          </p:cNvPr>
          <p:cNvSpPr/>
          <p:nvPr/>
        </p:nvSpPr>
        <p:spPr>
          <a:xfrm flipH="1">
            <a:off x="3131220" y="4177768"/>
            <a:ext cx="650633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r>
              <a:rPr lang="ru-RU" sz="8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ТРЛН</a:t>
            </a:r>
          </a:p>
          <a:p>
            <a:pPr>
              <a:lnSpc>
                <a:spcPts val="800"/>
              </a:lnSpc>
            </a:pPr>
            <a:r>
              <a:rPr lang="ru-RU" sz="8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рублей</a:t>
            </a:r>
            <a:endParaRPr lang="ru-RU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xmlns="" id="{373AF640-725E-4553-9C44-DDD5A72D68D0}"/>
              </a:ext>
            </a:extLst>
          </p:cNvPr>
          <p:cNvSpPr/>
          <p:nvPr/>
        </p:nvSpPr>
        <p:spPr>
          <a:xfrm flipH="1">
            <a:off x="5234329" y="4190418"/>
            <a:ext cx="1798206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города с благоприятной городской средой</a:t>
            </a:r>
            <a:endParaRPr lang="ru-RU" sz="800" dirty="0">
              <a:solidFill>
                <a:schemeClr val="tx2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116410B-4AD4-4A59-BD2F-6A18891170CF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804" y="4884413"/>
            <a:ext cx="328014" cy="328014"/>
          </a:xfrm>
          <a:prstGeom prst="rect">
            <a:avLst/>
          </a:prstGeom>
        </p:spPr>
      </p:pic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xmlns="" id="{131B3715-36DE-4E22-9C96-F7896F6D1F03}"/>
              </a:ext>
            </a:extLst>
          </p:cNvPr>
          <p:cNvSpPr/>
          <p:nvPr/>
        </p:nvSpPr>
        <p:spPr>
          <a:xfrm>
            <a:off x="4150365" y="694807"/>
            <a:ext cx="1472198" cy="3872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56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200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lnSpc>
                <a:spcPts val="900"/>
              </a:lnSpc>
            </a:pPr>
            <a:r>
              <a:rPr lang="ru-RU" sz="12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рублей в месяц</a:t>
            </a:r>
          </a:p>
        </p:txBody>
      </p:sp>
      <p:pic>
        <p:nvPicPr>
          <p:cNvPr id="73" name="Рисунок 72">
            <a:extLst>
              <a:ext uri="{FF2B5EF4-FFF2-40B4-BE49-F238E27FC236}">
                <a16:creationId xmlns:a16="http://schemas.microsoft.com/office/drawing/2014/main" xmlns="" id="{9D2ED64C-A56F-4C6B-9DE3-EFE13B13D349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76297" y="575792"/>
            <a:ext cx="330598" cy="31606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xmlns="" id="{B3913CB5-7128-46F4-AC0C-C32BA2408338}"/>
              </a:ext>
            </a:extLst>
          </p:cNvPr>
          <p:cNvSpPr/>
          <p:nvPr/>
        </p:nvSpPr>
        <p:spPr>
          <a:xfrm>
            <a:off x="6111789" y="2262001"/>
            <a:ext cx="1221246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объем инвестиций в основной капитал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xmlns="" id="{C1598024-FEC5-48CD-9D6B-0D9D5781F69E}"/>
              </a:ext>
            </a:extLst>
          </p:cNvPr>
          <p:cNvSpPr/>
          <p:nvPr/>
        </p:nvSpPr>
        <p:spPr>
          <a:xfrm>
            <a:off x="4150365" y="1311491"/>
            <a:ext cx="1252865" cy="42575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3,580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lnSpc>
                <a:spcPts val="1200"/>
              </a:lnSpc>
            </a:pPr>
            <a:r>
              <a:rPr lang="ru-RU" sz="12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трлн рублей</a:t>
            </a:r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xmlns="" id="{8F2E5DA3-C19E-4552-9C60-E71C41446994}"/>
              </a:ext>
            </a:extLst>
          </p:cNvPr>
          <p:cNvSpPr/>
          <p:nvPr/>
        </p:nvSpPr>
        <p:spPr>
          <a:xfrm>
            <a:off x="5256301" y="1176532"/>
            <a:ext cx="2361584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 smtClean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Валовой региональный продукт Свердловской </a:t>
            </a:r>
            <a:r>
              <a:rPr lang="ru-RU" sz="8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области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xmlns="" id="{BB13014E-9A6E-490F-9A05-535625DF0F54}"/>
              </a:ext>
            </a:extLst>
          </p:cNvPr>
          <p:cNvSpPr/>
          <p:nvPr/>
        </p:nvSpPr>
        <p:spPr>
          <a:xfrm>
            <a:off x="6963126" y="1695389"/>
            <a:ext cx="478602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14</a:t>
            </a:r>
            <a:endParaRPr lang="ru-RU" sz="800" b="1" dirty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xmlns="" id="{C14A0E06-24C8-4C20-AD46-7119D1CCCF77}"/>
              </a:ext>
            </a:extLst>
          </p:cNvPr>
          <p:cNvSpPr/>
          <p:nvPr/>
        </p:nvSpPr>
        <p:spPr>
          <a:xfrm flipH="1">
            <a:off x="4775572" y="1759795"/>
            <a:ext cx="234679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800"/>
              </a:lnSpc>
            </a:pPr>
            <a:r>
              <a:rPr lang="ru-RU" sz="8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создание центров компетенций для формирования инновационных решений в области «сквозных» технологий</a:t>
            </a:r>
            <a:endParaRPr lang="ru-RU" sz="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xmlns="" id="{B2ED4D5E-F541-4059-9B1D-1DA443D9EA20}"/>
              </a:ext>
            </a:extLst>
          </p:cNvPr>
          <p:cNvSpPr/>
          <p:nvPr/>
        </p:nvSpPr>
        <p:spPr>
          <a:xfrm flipH="1">
            <a:off x="7011602" y="1969460"/>
            <a:ext cx="628878" cy="19492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r>
              <a:rPr lang="ru-RU" sz="8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центров</a:t>
            </a:r>
            <a:endParaRPr lang="ru-RU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xmlns="" id="{A8857AAD-8797-41BA-A773-026909F337AA}"/>
              </a:ext>
            </a:extLst>
          </p:cNvPr>
          <p:cNvSpPr/>
          <p:nvPr/>
        </p:nvSpPr>
        <p:spPr>
          <a:xfrm>
            <a:off x="5337625" y="2407168"/>
            <a:ext cx="1318669" cy="39825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560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</a:p>
          <a:p>
            <a:pPr>
              <a:lnSpc>
                <a:spcPts val="900"/>
              </a:lnSpc>
            </a:pP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млн рублей</a:t>
            </a:r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xmlns="" id="{B6E22378-0A8A-40AE-A5B3-A96C95044E55}"/>
              </a:ext>
            </a:extLst>
          </p:cNvPr>
          <p:cNvSpPr/>
          <p:nvPr/>
        </p:nvSpPr>
        <p:spPr>
          <a:xfrm flipH="1">
            <a:off x="3162156" y="2070580"/>
            <a:ext cx="1274982" cy="34881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50" b="1" spc="200" dirty="0">
                <a:solidFill>
                  <a:schemeClr val="tx2"/>
                </a:solidFill>
                <a:latin typeface="Bahnschrift SemiBold SemiConden" panose="020B0502040204020203" pitchFamily="34" charset="0"/>
                <a:cs typeface="CordiaUPC" panose="020B0502040204020203" pitchFamily="34" charset="-34"/>
              </a:rPr>
              <a:t>ОЖИДАЕМЫЙ РЕЗУЛЬТАТ</a:t>
            </a:r>
          </a:p>
        </p:txBody>
      </p:sp>
      <p:sp>
        <p:nvSpPr>
          <p:cNvPr id="120" name="Прямоугольник 119">
            <a:extLst>
              <a:ext uri="{FF2B5EF4-FFF2-40B4-BE49-F238E27FC236}">
                <a16:creationId xmlns:a16="http://schemas.microsoft.com/office/drawing/2014/main" xmlns="" id="{A5C56996-8CA7-47AC-A616-BB2FDAB97AFB}"/>
              </a:ext>
            </a:extLst>
          </p:cNvPr>
          <p:cNvSpPr/>
          <p:nvPr/>
        </p:nvSpPr>
        <p:spPr>
          <a:xfrm>
            <a:off x="5346307" y="3166024"/>
            <a:ext cx="1026161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ru-RU" sz="3200" b="1" spc="-300" dirty="0">
                <a:solidFill>
                  <a:schemeClr val="tx2"/>
                </a:solidFill>
                <a:latin typeface="Century Gothic" panose="020B0502020202020204" pitchFamily="34" charset="0"/>
              </a:rPr>
              <a:t>1</a:t>
            </a:r>
            <a:r>
              <a:rPr lang="ru-RU" sz="3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,8</a:t>
            </a:r>
            <a:endParaRPr lang="ru-RU" sz="3200" dirty="0">
              <a:solidFill>
                <a:schemeClr val="tx2"/>
              </a:solidFill>
              <a:latin typeface="Century Gothic" panose="020B0502020202020204" pitchFamily="34" charset="0"/>
            </a:endParaRPr>
          </a:p>
          <a:p>
            <a:pPr>
              <a:lnSpc>
                <a:spcPts val="1400"/>
              </a:lnSpc>
            </a:pPr>
            <a:r>
              <a:rPr lang="ru-RU" sz="1400" dirty="0">
                <a:solidFill>
                  <a:schemeClr val="tx2"/>
                </a:solidFill>
                <a:latin typeface="Century Gothic" panose="020B0502020202020204" pitchFamily="34" charset="0"/>
              </a:rPr>
              <a:t>млн </a:t>
            </a:r>
            <a:r>
              <a:rPr lang="ru-RU" sz="1400" dirty="0" err="1">
                <a:solidFill>
                  <a:schemeClr val="tx2"/>
                </a:solidFill>
                <a:latin typeface="Century Gothic" panose="020B0502020202020204" pitchFamily="34" charset="0"/>
              </a:rPr>
              <a:t>кв.м</a:t>
            </a:r>
            <a:endParaRPr lang="ru-RU" sz="140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xmlns="" id="{DFDBA267-7A27-41FF-9168-324D1B5EA970}"/>
              </a:ext>
            </a:extLst>
          </p:cNvPr>
          <p:cNvSpPr/>
          <p:nvPr/>
        </p:nvSpPr>
        <p:spPr>
          <a:xfrm>
            <a:off x="5959660" y="3004547"/>
            <a:ext cx="1597105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ввод жилья</a:t>
            </a:r>
          </a:p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эконом-класса</a:t>
            </a:r>
            <a:endParaRPr lang="ru-RU" sz="800" dirty="0">
              <a:solidFill>
                <a:schemeClr val="tx2"/>
              </a:solidFill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BEB90682-988E-4196-A589-44D5950D8FB4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48663" y="2991958"/>
            <a:ext cx="343325" cy="351143"/>
          </a:xfrm>
          <a:prstGeom prst="rect">
            <a:avLst/>
          </a:prstGeom>
        </p:spPr>
      </p:pic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xmlns="" id="{7412AA7D-9C66-4A1D-B546-0625F3C15553}"/>
              </a:ext>
            </a:extLst>
          </p:cNvPr>
          <p:cNvSpPr/>
          <p:nvPr/>
        </p:nvSpPr>
        <p:spPr>
          <a:xfrm>
            <a:off x="5373678" y="3546360"/>
            <a:ext cx="1070930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5</a:t>
            </a:r>
            <a:r>
              <a:rPr lang="ru-RU" sz="3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3%</a:t>
            </a:r>
            <a:endParaRPr lang="ru-RU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C5CD5220-1D64-47A3-A1E1-8DEAE96DAEB5}"/>
              </a:ext>
            </a:extLst>
          </p:cNvPr>
          <p:cNvPicPr>
            <a:picLocks noChangeAspect="1"/>
          </p:cNvPicPr>
          <p:nvPr/>
        </p:nvPicPr>
        <p:blipFill>
          <a:blip r:embed="rId1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39401" y="3678587"/>
            <a:ext cx="354308" cy="337405"/>
          </a:xfrm>
          <a:prstGeom prst="rect">
            <a:avLst/>
          </a:prstGeom>
        </p:spPr>
      </p:pic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xmlns="" id="{A43B670E-1FBC-4D45-8D29-241831D52D83}"/>
              </a:ext>
            </a:extLst>
          </p:cNvPr>
          <p:cNvSpPr/>
          <p:nvPr/>
        </p:nvSpPr>
        <p:spPr>
          <a:xfrm>
            <a:off x="4894946" y="4663434"/>
            <a:ext cx="2489738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tx2"/>
                </a:solidFill>
                <a:latin typeface="Century Gothic" panose="020B0502020202020204" pitchFamily="34" charset="0"/>
              </a:rPr>
              <a:t>комплексно благоустроенны в населенных пунктах Свердловской области</a:t>
            </a:r>
            <a:endParaRPr lang="ru-RU" sz="800" dirty="0">
              <a:solidFill>
                <a:schemeClr val="tx2"/>
              </a:solidFill>
            </a:endParaRPr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xmlns="" id="{03ABB74F-551E-4A00-8B17-5980977F69DE}"/>
              </a:ext>
            </a:extLst>
          </p:cNvPr>
          <p:cNvSpPr/>
          <p:nvPr/>
        </p:nvSpPr>
        <p:spPr>
          <a:xfrm>
            <a:off x="4147243" y="4845213"/>
            <a:ext cx="879718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1000"/>
              </a:lnSpc>
            </a:pPr>
            <a:r>
              <a:rPr lang="ru-RU" sz="3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254</a:t>
            </a:r>
            <a:endParaRPr lang="ru-RU" sz="3200" dirty="0">
              <a:solidFill>
                <a:schemeClr val="tx2"/>
              </a:solidFill>
              <a:latin typeface="Century Gothic" panose="020B0502020202020204" pitchFamily="34" charset="0"/>
            </a:endParaRPr>
          </a:p>
          <a:p>
            <a:pPr algn="r">
              <a:lnSpc>
                <a:spcPts val="1400"/>
              </a:lnSpc>
            </a:pPr>
            <a:r>
              <a:rPr lang="ru-RU" sz="1400" dirty="0">
                <a:solidFill>
                  <a:schemeClr val="tx2"/>
                </a:solidFill>
                <a:latin typeface="Century Gothic" panose="020B0502020202020204" pitchFamily="34" charset="0"/>
              </a:rPr>
              <a:t>двора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24438EE2-840D-4EFF-91CD-CB37ABBF2F60}"/>
              </a:ext>
            </a:extLst>
          </p:cNvPr>
          <p:cNvPicPr>
            <a:picLocks noChangeAspect="1"/>
          </p:cNvPicPr>
          <p:nvPr/>
        </p:nvPicPr>
        <p:blipFill>
          <a:blip r:embed="rId16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61437" y="2280222"/>
            <a:ext cx="330551" cy="328125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76BC7AAA-DBF2-4500-82E3-260B48A514BD}"/>
              </a:ext>
            </a:extLst>
          </p:cNvPr>
          <p:cNvPicPr>
            <a:picLocks noChangeAspect="1"/>
          </p:cNvPicPr>
          <p:nvPr/>
        </p:nvPicPr>
        <p:blipFill>
          <a:blip r:embed="rId1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57189" y="1170353"/>
            <a:ext cx="349706" cy="343313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A355ECB4-5662-48FE-9207-9876F3026179}"/>
              </a:ext>
            </a:extLst>
          </p:cNvPr>
          <p:cNvPicPr>
            <a:picLocks noChangeAspect="1"/>
          </p:cNvPicPr>
          <p:nvPr/>
        </p:nvPicPr>
        <p:blipFill>
          <a:blip r:embed="rId18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67423" y="4665366"/>
            <a:ext cx="331422" cy="334690"/>
          </a:xfrm>
          <a:prstGeom prst="rect">
            <a:avLst/>
          </a:prstGeom>
        </p:spPr>
      </p:pic>
      <p:sp>
        <p:nvSpPr>
          <p:cNvPr id="130" name="Прямоугольник 129">
            <a:extLst>
              <a:ext uri="{FF2B5EF4-FFF2-40B4-BE49-F238E27FC236}">
                <a16:creationId xmlns:a16="http://schemas.microsoft.com/office/drawing/2014/main" xmlns="" id="{C40DFBC4-C414-4499-9669-9DD7EFC9F0E9}"/>
              </a:ext>
            </a:extLst>
          </p:cNvPr>
          <p:cNvSpPr/>
          <p:nvPr/>
        </p:nvSpPr>
        <p:spPr>
          <a:xfrm flipH="1">
            <a:off x="6981466" y="4393005"/>
            <a:ext cx="628878" cy="19492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r>
              <a:rPr lang="ru-RU" sz="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городов</a:t>
            </a:r>
            <a:endParaRPr lang="ru-RU" sz="800" b="1" dirty="0">
              <a:solidFill>
                <a:schemeClr val="tx2"/>
              </a:solidFill>
            </a:endParaRPr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xmlns="" id="{CC565AE0-7BCE-4801-AF21-094FB27D7A71}"/>
              </a:ext>
            </a:extLst>
          </p:cNvPr>
          <p:cNvSpPr/>
          <p:nvPr/>
        </p:nvSpPr>
        <p:spPr>
          <a:xfrm flipH="1">
            <a:off x="3171936" y="3411804"/>
            <a:ext cx="1274982" cy="34881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050" b="1" spc="200" dirty="0">
                <a:solidFill>
                  <a:schemeClr val="tx2"/>
                </a:solidFill>
                <a:latin typeface="Bahnschrift SemiBold SemiConden" panose="020B0502040204020203" pitchFamily="34" charset="0"/>
                <a:cs typeface="CordiaUPC" panose="020B0502040204020203" pitchFamily="34" charset="-34"/>
              </a:rPr>
              <a:t>ПЯТИЛЕТКА</a:t>
            </a:r>
          </a:p>
          <a:p>
            <a:pPr algn="ctr">
              <a:lnSpc>
                <a:spcPts val="1000"/>
              </a:lnSpc>
            </a:pPr>
            <a:r>
              <a:rPr lang="ru-RU" sz="1050" b="1" spc="200" dirty="0">
                <a:solidFill>
                  <a:schemeClr val="tx2"/>
                </a:solidFill>
                <a:latin typeface="Bahnschrift SemiBold SemiConden" panose="020B0502040204020203" pitchFamily="34" charset="0"/>
                <a:cs typeface="CordiaUPC" panose="020B0502040204020203" pitchFamily="34" charset="-34"/>
              </a:rPr>
              <a:t>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211101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Прямоугольник 57"/>
          <p:cNvSpPr/>
          <p:nvPr/>
        </p:nvSpPr>
        <p:spPr>
          <a:xfrm>
            <a:off x="102899" y="9898"/>
            <a:ext cx="3779109" cy="1135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pc="3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СОЦИАЛЬНАЯ СФЕРА</a:t>
            </a:r>
            <a:endParaRPr lang="ru-RU" sz="2400" b="1" spc="30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881993"/>
              </p:ext>
            </p:extLst>
          </p:nvPr>
        </p:nvGraphicFramePr>
        <p:xfrm>
          <a:off x="102899" y="1273324"/>
          <a:ext cx="7456411" cy="44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9109"/>
                <a:gridCol w="990446"/>
                <a:gridCol w="990446"/>
                <a:gridCol w="16964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ЦЕЛЕВОЙ ПОКАЗАТЕЛЬ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2019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2024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увеличение (+) / снижение</a:t>
                      </a:r>
                      <a:r>
                        <a:rPr lang="ru-RU" b="0" baseline="0" dirty="0" smtClean="0">
                          <a:latin typeface="Century Gothic" panose="020B0502020202020204" pitchFamily="34" charset="0"/>
                        </a:rPr>
                        <a:t> (-)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Коэффициент рождаемости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1,759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1,888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+0,117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П</a:t>
                      </a:r>
                      <a:r>
                        <a:rPr lang="ru-RU" b="0" baseline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родолжительность жизни, лет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61,6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66,1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+4,5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Охват граждан старшего поколения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профосмотрами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34,9%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70%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+35,1%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Укомплектованность врачебных должностей в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медорганизациях</a:t>
                      </a:r>
                      <a:r>
                        <a:rPr lang="ru-RU" b="0" baseline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 амбулаторной помощи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85,2%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95,0%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+9,8%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Доля населения, обеспеченного первичной и скорой медпомощью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99,2%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100%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+0,8%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Медорганизации</a:t>
                      </a:r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, обеспечивающие доступ к электронному Личному кабинету «Мое здоровье»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11%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100%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+89%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Число детей, посещающих гос. и муниципальные детские сады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34</a:t>
                      </a:r>
                      <a:r>
                        <a:rPr lang="ru-RU" b="0" baseline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780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42 012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+7 232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882008" y="9898"/>
            <a:ext cx="3737992" cy="11351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ЦЕЛЬ: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повысить качество жизни жителей Свердловской области</a:t>
            </a:r>
            <a:endParaRPr lang="ru-RU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01024" y="536443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6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83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Прямоугольник 57"/>
          <p:cNvSpPr/>
          <p:nvPr/>
        </p:nvSpPr>
        <p:spPr>
          <a:xfrm>
            <a:off x="102899" y="9898"/>
            <a:ext cx="3779109" cy="1135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pc="3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РАЗВИТИЕ ЭКОНОМИКИ РЕГИОНА</a:t>
            </a:r>
            <a:endParaRPr lang="ru-RU" sz="2400" b="1" spc="30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258058"/>
              </p:ext>
            </p:extLst>
          </p:nvPr>
        </p:nvGraphicFramePr>
        <p:xfrm>
          <a:off x="102899" y="1273324"/>
          <a:ext cx="7456411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9109"/>
                <a:gridCol w="990446"/>
                <a:gridCol w="990446"/>
                <a:gridCol w="16964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ЦЕЛЕВОЙ ПОКАЗАТЕЛЬ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2019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2024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увеличение (+) / снижение</a:t>
                      </a:r>
                      <a:r>
                        <a:rPr lang="ru-RU" b="0" baseline="0" dirty="0" smtClean="0">
                          <a:latin typeface="Century Gothic" panose="020B0502020202020204" pitchFamily="34" charset="0"/>
                        </a:rPr>
                        <a:t> (-)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Валовой региональный продукт,</a:t>
                      </a:r>
                      <a:r>
                        <a:rPr lang="ru-RU" b="0" baseline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ru-RU" b="0" baseline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млрд.руб</a:t>
                      </a:r>
                      <a:r>
                        <a:rPr lang="ru-RU" b="0" baseline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.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2 501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3 580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+1 079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Среднемесячная заработная плата (с НДФЛ), рублей в месяц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40 754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56 200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+15 446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Рост валовой добавленной стоимости по виду экономической деятельности «транспорт» (в действующих ценах)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103,6%</a:t>
                      </a: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к 2016</a:t>
                      </a:r>
                      <a:r>
                        <a:rPr lang="ru-RU" b="0" baseline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г.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167,0%</a:t>
                      </a:r>
                    </a:p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к 2016г.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+63,4%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Объем отгруженной продукции,</a:t>
                      </a:r>
                      <a:r>
                        <a:rPr lang="ru-RU" b="0" baseline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 произведенной в Свердловской области, млрд руб.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2 496,6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4 004,6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+1 508,0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882008" y="9898"/>
            <a:ext cx="3737992" cy="11351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ЦЕЛЬ: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Войти в ТОП-3 регионов – лидеров РФ по социально- экономическим показателям</a:t>
            </a:r>
            <a:endParaRPr lang="ru-RU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01024" y="536443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7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3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Прямоугольник 57"/>
          <p:cNvSpPr/>
          <p:nvPr/>
        </p:nvSpPr>
        <p:spPr>
          <a:xfrm>
            <a:off x="102899" y="10462"/>
            <a:ext cx="3779109" cy="1118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pc="3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КОМФОРТНАЯ СРЕДА ДЛЯ ЖИЗНИ</a:t>
            </a:r>
            <a:endParaRPr lang="ru-RU" sz="2400" b="1" spc="30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370121"/>
              </p:ext>
            </p:extLst>
          </p:nvPr>
        </p:nvGraphicFramePr>
        <p:xfrm>
          <a:off x="102899" y="1273324"/>
          <a:ext cx="7456411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9109"/>
                <a:gridCol w="990446"/>
                <a:gridCol w="990446"/>
                <a:gridCol w="16964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ЦЕЛЕВОЙ ПОКАЗАТЕЛЬ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2019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2024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увеличение (+) / снижение</a:t>
                      </a:r>
                      <a:r>
                        <a:rPr lang="ru-RU" b="0" baseline="0" dirty="0" smtClean="0">
                          <a:latin typeface="Century Gothic" panose="020B0502020202020204" pitchFamily="34" charset="0"/>
                        </a:rPr>
                        <a:t> (-)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Ввод жилья в многоквартирных домах,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млн.кв.м</a:t>
                      </a:r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 в год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1,450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1,845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+0,395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Обеспеченность жильем,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кв.м</a:t>
                      </a:r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/чел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26,6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29,1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+2,5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Расселение</a:t>
                      </a:r>
                      <a:r>
                        <a:rPr lang="ru-RU" b="0" baseline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 аварийного жилфонда, </a:t>
                      </a:r>
                      <a:r>
                        <a:rPr lang="ru-RU" b="0" baseline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тыс.кв.м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20,6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112,6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+92,0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Города с благоприятной городской средой, ед.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11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28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+17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Комплексно благоустроенные дворовые территории,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ед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173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256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+83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Доля городских дорог, </a:t>
                      </a:r>
                      <a:r>
                        <a:rPr lang="ru-RU" b="0" baseline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в нормативном состоянии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66,2%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85,0%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+18,8%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Ликвидация объектов размещения твердых коммунальных отходов,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ед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+7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882008" y="-5804"/>
            <a:ext cx="3737992" cy="11351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ЦЕЛЬ: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повысить качество жизни жителей Свердловской области</a:t>
            </a:r>
            <a:endParaRPr lang="ru-RU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01024" y="536443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8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84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Прямоугольник 57"/>
          <p:cNvSpPr/>
          <p:nvPr/>
        </p:nvSpPr>
        <p:spPr>
          <a:xfrm>
            <a:off x="102899" y="10462"/>
            <a:ext cx="3707101" cy="1134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pc="3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РАЗВИТИЕ МАЛОГО И СРЕДНЕГО БИЗНЕСА</a:t>
            </a:r>
            <a:endParaRPr lang="ru-RU" sz="2400" b="1" spc="300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57999"/>
              </p:ext>
            </p:extLst>
          </p:nvPr>
        </p:nvGraphicFramePr>
        <p:xfrm>
          <a:off x="102899" y="1273324"/>
          <a:ext cx="7456411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9109"/>
                <a:gridCol w="990446"/>
                <a:gridCol w="990446"/>
                <a:gridCol w="16964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ЦЕЛЕВОЙ ПОКАЗАТЕЛЬ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2019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2024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entury Gothic" panose="020B0502020202020204" pitchFamily="34" charset="0"/>
                        </a:rPr>
                        <a:t>увеличение (+) / снижение</a:t>
                      </a:r>
                      <a:r>
                        <a:rPr lang="ru-RU" b="0" baseline="0" dirty="0" smtClean="0">
                          <a:latin typeface="Century Gothic" panose="020B0502020202020204" pitchFamily="34" charset="0"/>
                        </a:rPr>
                        <a:t> (-)</a:t>
                      </a:r>
                      <a:endParaRPr lang="ru-RU" b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Объем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финподдержки</a:t>
                      </a:r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 МСП при гарантийной поддержке,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млн.руб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-----------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1 662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+1 662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Выдано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микрозаймов</a:t>
                      </a:r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 МФО субъектам МСП, ед.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962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1351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+389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Обучено основам ведения бизнеса и навыкам предпринимательства,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тыс.чел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4,534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13,469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+8,935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Вновь создано МСП,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тыс.ед</a:t>
                      </a:r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.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0,360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1,841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+1,481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Выведены на экспорт при поддержке центров координации поддержки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экспортноориентиро</a:t>
                      </a:r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-ванных</a:t>
                      </a:r>
                      <a:r>
                        <a:rPr lang="ru-RU" b="0" baseline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 МСП, ед.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118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407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+289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Самозанятые</a:t>
                      </a:r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 граждане, подтвердивших свой статус, </a:t>
                      </a:r>
                      <a:r>
                        <a:rPr lang="ru-RU" b="0" dirty="0" err="1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тыс.ед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0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55</a:t>
                      </a:r>
                      <a:endParaRPr lang="ru-RU" b="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+55</a:t>
                      </a:r>
                      <a:endParaRPr lang="ru-RU" b="0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7F6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882008" y="9898"/>
            <a:ext cx="3737992" cy="11351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ЦЕЛЬ:</a:t>
            </a:r>
          </a:p>
          <a:p>
            <a:r>
              <a:rPr lang="ru-RU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Войти в ТОП-3 регионов – лидеров РФ по социально- экономическим показателям</a:t>
            </a:r>
            <a:endParaRPr lang="ru-RU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01024" y="536443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21665</TotalTime>
  <Words>1102</Words>
  <Application>Microsoft Office PowerPoint</Application>
  <PresentationFormat>Произвольный</PresentationFormat>
  <Paragraphs>342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 Unicode MS</vt:lpstr>
      <vt:lpstr>Arial</vt:lpstr>
      <vt:lpstr>Bahnschrift SemiBold SemiConden</vt:lpstr>
      <vt:lpstr>Calibri</vt:lpstr>
      <vt:lpstr>Century Gothic</vt:lpstr>
      <vt:lpstr>CordiaUPC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энергетики и жилищно-коммунального хозяйства Свердловской области</dc:title>
  <dc:creator>Панов Дмитрий Вадимович</dc:creator>
  <cp:lastModifiedBy>PC</cp:lastModifiedBy>
  <cp:revision>893</cp:revision>
  <cp:lastPrinted>2020-02-11T08:29:50Z</cp:lastPrinted>
  <dcterms:created xsi:type="dcterms:W3CDTF">2011-10-21T13:43:14Z</dcterms:created>
  <dcterms:modified xsi:type="dcterms:W3CDTF">2020-03-12T07:45:09Z</dcterms:modified>
</cp:coreProperties>
</file>